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x="18288000" cy="10287000"/>
  <p:notesSz cx="6858000" cy="9144000"/>
  <p:embeddedFontLst>
    <p:embeddedFont>
      <p:font typeface="Barlow Bold" charset="1" panose="00000800000000000000"/>
      <p:regular r:id="rId51"/>
    </p:embeddedFont>
    <p:embeddedFont>
      <p:font typeface="Barlow" charset="1" panose="00000500000000000000"/>
      <p:regular r:id="rId52"/>
    </p:embeddedFont>
    <p:embeddedFont>
      <p:font typeface="Barlow Semi-Bold" charset="1" panose="000007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embeddings/oleObject1.bin" Type="http://schemas.openxmlformats.org/officeDocument/2006/relationships/oleObjec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embeddings/oleObject2.bin" Type="http://schemas.openxmlformats.org/officeDocument/2006/relationships/oleObjec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embeddings/oleObject3.bin" Type="http://schemas.openxmlformats.org/officeDocument/2006/relationships/oleObjec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 Id="rId4" Target="../media/image27.jpeg" Type="http://schemas.openxmlformats.org/officeDocument/2006/relationships/image"/><Relationship Id="rId5" Target="../media/image28.jpeg" Type="http://schemas.openxmlformats.org/officeDocument/2006/relationships/image"/><Relationship Id="rId6" Target="../media/image29.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14" Target="../media/image42.png" Type="http://schemas.openxmlformats.org/officeDocument/2006/relationships/image"/><Relationship Id="rId15" Target="../media/image43.svg" Type="http://schemas.openxmlformats.org/officeDocument/2006/relationships/image"/><Relationship Id="rId16" Target="../media/image44.png" Type="http://schemas.openxmlformats.org/officeDocument/2006/relationships/image"/><Relationship Id="rId17" Target="../media/image45.svg" Type="http://schemas.openxmlformats.org/officeDocument/2006/relationships/image"/><Relationship Id="rId18" Target="../media/image46.png" Type="http://schemas.openxmlformats.org/officeDocument/2006/relationships/image"/><Relationship Id="rId19" Target="../media/image47.svg" Type="http://schemas.openxmlformats.org/officeDocument/2006/relationships/image"/><Relationship Id="rId2" Target="../media/image30.png" Type="http://schemas.openxmlformats.org/officeDocument/2006/relationships/image"/><Relationship Id="rId20" Target="../media/image48.png" Type="http://schemas.openxmlformats.org/officeDocument/2006/relationships/image"/><Relationship Id="rId21" Target="../media/image49.svg" Type="http://schemas.openxmlformats.org/officeDocument/2006/relationships/image"/><Relationship Id="rId22" Target="../media/image50.png" Type="http://schemas.openxmlformats.org/officeDocument/2006/relationships/image"/><Relationship Id="rId23" Target="../media/image51.svg" Type="http://schemas.openxmlformats.org/officeDocument/2006/relationships/image"/><Relationship Id="rId24" Target="../media/image52.png" Type="http://schemas.openxmlformats.org/officeDocument/2006/relationships/image"/><Relationship Id="rId25" Target="../media/image53.svg" Type="http://schemas.openxmlformats.org/officeDocument/2006/relationships/image"/><Relationship Id="rId26" Target="../media/image54.png" Type="http://schemas.openxmlformats.org/officeDocument/2006/relationships/image"/><Relationship Id="rId27" Target="../media/image55.svg" Type="http://schemas.openxmlformats.org/officeDocument/2006/relationships/image"/><Relationship Id="rId28" Target="../media/image56.png" Type="http://schemas.openxmlformats.org/officeDocument/2006/relationships/image"/><Relationship Id="rId29" Target="../media/image57.svg" Type="http://schemas.openxmlformats.org/officeDocument/2006/relationships/image"/><Relationship Id="rId3" Target="../media/image31.svg" Type="http://schemas.openxmlformats.org/officeDocument/2006/relationships/image"/><Relationship Id="rId30" Target="../media/image58.png" Type="http://schemas.openxmlformats.org/officeDocument/2006/relationships/image"/><Relationship Id="rId31" Target="../media/image59.svg" Type="http://schemas.openxmlformats.org/officeDocument/2006/relationships/image"/><Relationship Id="rId32" Target="../media/image60.png" Type="http://schemas.openxmlformats.org/officeDocument/2006/relationships/image"/><Relationship Id="rId33" Target="../media/image61.svg" Type="http://schemas.openxmlformats.org/officeDocument/2006/relationships/image"/><Relationship Id="rId34" Target="../media/image62.png" Type="http://schemas.openxmlformats.org/officeDocument/2006/relationships/image"/><Relationship Id="rId35" Target="../media/image63.svg" Type="http://schemas.openxmlformats.org/officeDocument/2006/relationships/image"/><Relationship Id="rId36" Target="../media/image64.png" Type="http://schemas.openxmlformats.org/officeDocument/2006/relationships/image"/><Relationship Id="rId37" Target="../media/image65.svg" Type="http://schemas.openxmlformats.org/officeDocument/2006/relationships/image"/><Relationship Id="rId38" Target="../media/image66.png" Type="http://schemas.openxmlformats.org/officeDocument/2006/relationships/image"/><Relationship Id="rId39" Target="../media/image67.svg" Type="http://schemas.openxmlformats.org/officeDocument/2006/relationships/image"/><Relationship Id="rId4" Target="../media/image32.png" Type="http://schemas.openxmlformats.org/officeDocument/2006/relationships/image"/><Relationship Id="rId40" Target="../media/image68.png" Type="http://schemas.openxmlformats.org/officeDocument/2006/relationships/image"/><Relationship Id="rId41" Target="../media/image69.svg" Type="http://schemas.openxmlformats.org/officeDocument/2006/relationships/image"/><Relationship Id="rId42" Target="../media/image70.png" Type="http://schemas.openxmlformats.org/officeDocument/2006/relationships/image"/><Relationship Id="rId43" Target="../media/image71.svg" Type="http://schemas.openxmlformats.org/officeDocument/2006/relationships/image"/><Relationship Id="rId44" Target="../media/image72.png" Type="http://schemas.openxmlformats.org/officeDocument/2006/relationships/image"/><Relationship Id="rId45" Target="../media/image73.svg" Type="http://schemas.openxmlformats.org/officeDocument/2006/relationships/image"/><Relationship Id="rId46" Target="../media/image74.png" Type="http://schemas.openxmlformats.org/officeDocument/2006/relationships/image"/><Relationship Id="rId47" Target="../media/image75.svg" Type="http://schemas.openxmlformats.org/officeDocument/2006/relationships/image"/><Relationship Id="rId48" Target="../media/image76.png" Type="http://schemas.openxmlformats.org/officeDocument/2006/relationships/image"/><Relationship Id="rId49" Target="../media/image77.svg" Type="http://schemas.openxmlformats.org/officeDocument/2006/relationships/image"/><Relationship Id="rId5" Target="../media/image33.svg" Type="http://schemas.openxmlformats.org/officeDocument/2006/relationships/image"/><Relationship Id="rId50" Target="../media/image78.png" Type="http://schemas.openxmlformats.org/officeDocument/2006/relationships/image"/><Relationship Id="rId51" Target="../media/image79.svg" Type="http://schemas.openxmlformats.org/officeDocument/2006/relationships/image"/><Relationship Id="rId52" Target="../media/image80.png" Type="http://schemas.openxmlformats.org/officeDocument/2006/relationships/image"/><Relationship Id="rId53" Target="../media/image81.svg" Type="http://schemas.openxmlformats.org/officeDocument/2006/relationships/image"/><Relationship Id="rId54" Target="../media/image82.png" Type="http://schemas.openxmlformats.org/officeDocument/2006/relationships/image"/><Relationship Id="rId55" Target="../media/image83.svg" Type="http://schemas.openxmlformats.org/officeDocument/2006/relationships/image"/><Relationship Id="rId56" Target="../media/image84.png" Type="http://schemas.openxmlformats.org/officeDocument/2006/relationships/image"/><Relationship Id="rId57" Target="../media/image85.svg" Type="http://schemas.openxmlformats.org/officeDocument/2006/relationships/image"/><Relationship Id="rId58" Target="../media/image86.png" Type="http://schemas.openxmlformats.org/officeDocument/2006/relationships/image"/><Relationship Id="rId59" Target="../media/image87.svg" Type="http://schemas.openxmlformats.org/officeDocument/2006/relationships/image"/><Relationship Id="rId6" Target="../media/image34.png" Type="http://schemas.openxmlformats.org/officeDocument/2006/relationships/image"/><Relationship Id="rId60" Target="../media/image88.png" Type="http://schemas.openxmlformats.org/officeDocument/2006/relationships/image"/><Relationship Id="rId61" Target="../media/image89.sv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Russian Abstract Wireframe Elements Concentric Sound Wave"/>
          <p:cNvSpPr/>
          <p:nvPr/>
        </p:nvSpPr>
        <p:spPr>
          <a:xfrm flipH="false" flipV="false" rot="0">
            <a:off x="-3631752" y="7479061"/>
            <a:ext cx="6558303" cy="6522531"/>
          </a:xfrm>
          <a:custGeom>
            <a:avLst/>
            <a:gdLst/>
            <a:ahLst/>
            <a:cxnLst/>
            <a:rect r="r" b="b" t="t" l="l"/>
            <a:pathLst>
              <a:path h="6522531" w="6558303">
                <a:moveTo>
                  <a:pt x="0" y="0"/>
                </a:moveTo>
                <a:lnTo>
                  <a:pt x="6558303" y="0"/>
                </a:lnTo>
                <a:lnTo>
                  <a:pt x="6558303" y="6522530"/>
                </a:lnTo>
                <a:lnTo>
                  <a:pt x="0" y="6522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Russian Abstract Wireframe Elements Concentric Sound Wave"/>
          <p:cNvSpPr/>
          <p:nvPr/>
        </p:nvSpPr>
        <p:spPr>
          <a:xfrm flipH="false" flipV="false" rot="0">
            <a:off x="14769793" y="-614405"/>
            <a:ext cx="6558303" cy="6522531"/>
          </a:xfrm>
          <a:custGeom>
            <a:avLst/>
            <a:gdLst/>
            <a:ahLst/>
            <a:cxnLst/>
            <a:rect r="r" b="b" t="t" l="l"/>
            <a:pathLst>
              <a:path h="6522531" w="6558303">
                <a:moveTo>
                  <a:pt x="0" y="0"/>
                </a:moveTo>
                <a:lnTo>
                  <a:pt x="6558303" y="0"/>
                </a:lnTo>
                <a:lnTo>
                  <a:pt x="6558303" y="6522531"/>
                </a:lnTo>
                <a:lnTo>
                  <a:pt x="0" y="6522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Russian Abstract Wireframe Elements Concentric Sound Wave"/>
          <p:cNvSpPr/>
          <p:nvPr/>
        </p:nvSpPr>
        <p:spPr>
          <a:xfrm flipH="false" flipV="false" rot="0">
            <a:off x="10452215" y="-4852545"/>
            <a:ext cx="6558303" cy="6522531"/>
          </a:xfrm>
          <a:custGeom>
            <a:avLst/>
            <a:gdLst/>
            <a:ahLst/>
            <a:cxnLst/>
            <a:rect r="r" b="b" t="t" l="l"/>
            <a:pathLst>
              <a:path h="6522531" w="6558303">
                <a:moveTo>
                  <a:pt x="0" y="0"/>
                </a:moveTo>
                <a:lnTo>
                  <a:pt x="6558304" y="0"/>
                </a:lnTo>
                <a:lnTo>
                  <a:pt x="6558304" y="6522531"/>
                </a:lnTo>
                <a:lnTo>
                  <a:pt x="0" y="6522531"/>
                </a:lnTo>
                <a:lnTo>
                  <a:pt x="0" y="0"/>
                </a:lnTo>
                <a:close/>
              </a:path>
            </a:pathLst>
          </a:custGeom>
          <a:blipFill>
            <a:blip r:embed="rId2">
              <a:alphaModFix amt="62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7682905" y="-949990"/>
            <a:ext cx="17601622" cy="3957381"/>
          </a:xfrm>
          <a:custGeom>
            <a:avLst/>
            <a:gdLst/>
            <a:ahLst/>
            <a:cxnLst/>
            <a:rect r="r" b="b" t="t" l="l"/>
            <a:pathLst>
              <a:path h="3957381" w="17601622">
                <a:moveTo>
                  <a:pt x="0" y="3957380"/>
                </a:moveTo>
                <a:lnTo>
                  <a:pt x="17601622" y="3957380"/>
                </a:lnTo>
                <a:lnTo>
                  <a:pt x="17601622" y="0"/>
                </a:lnTo>
                <a:lnTo>
                  <a:pt x="0" y="0"/>
                </a:lnTo>
                <a:lnTo>
                  <a:pt x="0" y="395738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918717" y="0"/>
            <a:ext cx="8369283" cy="10287000"/>
            <a:chOff x="0" y="0"/>
            <a:chExt cx="812800" cy="999043"/>
          </a:xfrm>
        </p:grpSpPr>
        <p:sp>
          <p:nvSpPr>
            <p:cNvPr name="Freeform 7" id="7"/>
            <p:cNvSpPr/>
            <p:nvPr/>
          </p:nvSpPr>
          <p:spPr>
            <a:xfrm flipH="false" flipV="false" rot="0">
              <a:off x="0" y="0"/>
              <a:ext cx="812800" cy="999043"/>
            </a:xfrm>
            <a:custGeom>
              <a:avLst/>
              <a:gdLst/>
              <a:ahLst/>
              <a:cxnLst/>
              <a:rect r="r" b="b" t="t" l="l"/>
              <a:pathLst>
                <a:path h="999043" w="812800">
                  <a:moveTo>
                    <a:pt x="0" y="0"/>
                  </a:moveTo>
                  <a:lnTo>
                    <a:pt x="812800" y="0"/>
                  </a:lnTo>
                  <a:lnTo>
                    <a:pt x="812800" y="999043"/>
                  </a:lnTo>
                  <a:lnTo>
                    <a:pt x="0" y="999043"/>
                  </a:lnTo>
                  <a:close/>
                </a:path>
              </a:pathLst>
            </a:custGeom>
            <a:blipFill>
              <a:blip r:embed="rId6"/>
              <a:stretch>
                <a:fillRect l="0" t="-11018" r="0" b="-11018"/>
              </a:stretch>
            </a:blipFill>
          </p:spPr>
        </p:sp>
      </p:grpSp>
      <p:grpSp>
        <p:nvGrpSpPr>
          <p:cNvPr name="Group 8" id="8"/>
          <p:cNvGrpSpPr/>
          <p:nvPr/>
        </p:nvGrpSpPr>
        <p:grpSpPr>
          <a:xfrm rot="0">
            <a:off x="1028700" y="3239376"/>
            <a:ext cx="7779930" cy="3808249"/>
            <a:chOff x="0" y="0"/>
            <a:chExt cx="10373240" cy="5077665"/>
          </a:xfrm>
        </p:grpSpPr>
        <p:sp>
          <p:nvSpPr>
            <p:cNvPr name="TextBox 9" id="9"/>
            <p:cNvSpPr txBox="true"/>
            <p:nvPr/>
          </p:nvSpPr>
          <p:spPr>
            <a:xfrm rot="0">
              <a:off x="0" y="-9525"/>
              <a:ext cx="10373240" cy="2600325"/>
            </a:xfrm>
            <a:prstGeom prst="rect">
              <a:avLst/>
            </a:prstGeom>
          </p:spPr>
          <p:txBody>
            <a:bodyPr anchor="t" rtlCol="false" tIns="0" lIns="0" bIns="0" rIns="0">
              <a:spAutoFit/>
            </a:bodyPr>
            <a:lstStyle/>
            <a:p>
              <a:pPr algn="l" marL="0" indent="0" lvl="0">
                <a:lnSpc>
                  <a:spcPts val="7679"/>
                </a:lnSpc>
              </a:pPr>
              <a:r>
                <a:rPr lang="en-US" b="true" sz="6399">
                  <a:solidFill>
                    <a:srgbClr val="2A2E30"/>
                  </a:solidFill>
                  <a:latin typeface="Barlow Bold"/>
                  <a:ea typeface="Barlow Bold"/>
                  <a:cs typeface="Barlow Bold"/>
                  <a:sym typeface="Barlow Bold"/>
                </a:rPr>
                <a:t>Predicting Customer Churn in Telecom</a:t>
              </a:r>
            </a:p>
          </p:txBody>
        </p:sp>
        <p:sp>
          <p:nvSpPr>
            <p:cNvPr name="TextBox 10" id="10"/>
            <p:cNvSpPr txBox="true"/>
            <p:nvPr/>
          </p:nvSpPr>
          <p:spPr>
            <a:xfrm rot="0">
              <a:off x="0" y="3119857"/>
              <a:ext cx="10373240" cy="836295"/>
            </a:xfrm>
            <a:prstGeom prst="rect">
              <a:avLst/>
            </a:prstGeom>
          </p:spPr>
          <p:txBody>
            <a:bodyPr anchor="t" rtlCol="false" tIns="0" lIns="0" bIns="0" rIns="0">
              <a:spAutoFit/>
            </a:bodyPr>
            <a:lstStyle/>
            <a:p>
              <a:pPr algn="l" marL="0" indent="0" lvl="0">
                <a:lnSpc>
                  <a:spcPts val="5400"/>
                </a:lnSpc>
              </a:pPr>
              <a:r>
                <a:rPr lang="en-US" sz="3600">
                  <a:solidFill>
                    <a:srgbClr val="2A2E30"/>
                  </a:solidFill>
                  <a:latin typeface="Barlow"/>
                  <a:ea typeface="Barlow"/>
                  <a:cs typeface="Barlow"/>
                  <a:sym typeface="Barlow"/>
                </a:rPr>
                <a:t>A Machine Learning Approach</a:t>
              </a:r>
            </a:p>
          </p:txBody>
        </p:sp>
        <p:sp>
          <p:nvSpPr>
            <p:cNvPr name="TextBox 11" id="11"/>
            <p:cNvSpPr txBox="true"/>
            <p:nvPr/>
          </p:nvSpPr>
          <p:spPr>
            <a:xfrm rot="0">
              <a:off x="0" y="4504260"/>
              <a:ext cx="10373240" cy="573405"/>
            </a:xfrm>
            <a:prstGeom prst="rect">
              <a:avLst/>
            </a:prstGeom>
          </p:spPr>
          <p:txBody>
            <a:bodyPr anchor="t" rtlCol="false" tIns="0" lIns="0" bIns="0" rIns="0">
              <a:spAutoFit/>
            </a:bodyPr>
            <a:lstStyle/>
            <a:p>
              <a:pPr algn="l" marL="0" indent="0" lvl="0">
                <a:lnSpc>
                  <a:spcPts val="3600"/>
                </a:lnSpc>
              </a:pPr>
              <a:r>
                <a:rPr lang="en-US" sz="2400">
                  <a:solidFill>
                    <a:srgbClr val="2A2E30"/>
                  </a:solidFill>
                  <a:latin typeface="Barlow"/>
                  <a:ea typeface="Barlow"/>
                  <a:cs typeface="Barlow"/>
                  <a:sym typeface="Barlow"/>
                </a:rPr>
                <a:t>By Hans Darmawan - JCDS2602</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102914" y="1028700"/>
          <a:ext cx="9156386" cy="7097662"/>
        </p:xfrm>
        <a:graphic>
          <a:graphicData uri="http://schemas.openxmlformats.org/drawingml/2006/table">
            <a:tbl>
              <a:tblPr/>
              <a:tblGrid>
                <a:gridCol w="9156386"/>
              </a:tblGrid>
              <a:tr h="904875">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High R</a:t>
                      </a:r>
                      <a:r>
                        <a:rPr lang="en-US" b="true" sz="2800">
                          <a:solidFill>
                            <a:srgbClr val="2A2E30"/>
                          </a:solidFill>
                          <a:latin typeface="Barlow Semi-Bold"/>
                          <a:ea typeface="Barlow Semi-Bold"/>
                          <a:cs typeface="Barlow Semi-Bold"/>
                          <a:sym typeface="Barlow Semi-Bold"/>
                        </a:rPr>
                        <a:t>ecall Performance</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781050">
                <a:tc>
                  <a:txBody>
                    <a:bodyPr anchor="t" rtlCol="false"/>
                    <a:lstStyle/>
                    <a:p>
                      <a:pPr algn="l">
                        <a:lnSpc>
                          <a:spcPts val="3150"/>
                        </a:lnSpc>
                        <a:defRPr/>
                      </a:pPr>
                      <a:r>
                        <a:rPr lang="en-US" sz="2100" spc="8">
                          <a:solidFill>
                            <a:srgbClr val="2A2E30"/>
                          </a:solidFill>
                          <a:latin typeface="Barlow"/>
                          <a:ea typeface="Barlow"/>
                          <a:cs typeface="Barlow"/>
                          <a:sym typeface="Barlow"/>
                        </a:rPr>
                        <a:t>Achieve a recal</a:t>
                      </a:r>
                      <a:r>
                        <a:rPr lang="en-US" sz="2100" spc="8">
                          <a:solidFill>
                            <a:srgbClr val="2A2E30"/>
                          </a:solidFill>
                          <a:latin typeface="Barlow"/>
                          <a:ea typeface="Barlow"/>
                          <a:cs typeface="Barlow"/>
                          <a:sym typeface="Barlow"/>
                        </a:rPr>
                        <a:t>l rate of 80% or higher for effective churn prediction.</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15937">
                <a:tc>
                  <a:txBody>
                    <a:bodyPr anchor="t" rtlCol="false"/>
                    <a:lstStyle/>
                    <a:p>
                      <a:pPr algn="l">
                        <a:lnSpc>
                          <a:spcPts val="3920"/>
                        </a:lnSpc>
                        <a:defRPr/>
                      </a:pPr>
                      <a:r>
                        <a:rPr lang="en-US" b="true" sz="2800">
                          <a:solidFill>
                            <a:srgbClr val="2A2E30"/>
                          </a:solidFill>
                          <a:latin typeface="Barlow Semi-Bold"/>
                          <a:ea typeface="Barlow Semi-Bold"/>
                          <a:cs typeface="Barlow Semi-Bold"/>
                          <a:sym typeface="Barlow Semi-Bold"/>
                        </a:rPr>
                        <a:t>Reliable Prediction Model</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771525">
                <a:tc>
                  <a:txBody>
                    <a:bodyPr anchor="t" rtlCol="false"/>
                    <a:lstStyle/>
                    <a:p>
                      <a:pPr algn="l">
                        <a:lnSpc>
                          <a:spcPts val="2940"/>
                        </a:lnSpc>
                        <a:defRPr/>
                      </a:pPr>
                      <a:r>
                        <a:rPr lang="en-US" sz="2100" spc="8">
                          <a:solidFill>
                            <a:srgbClr val="2A2E30"/>
                          </a:solidFill>
                          <a:latin typeface="Barlow"/>
                          <a:ea typeface="Barlow"/>
                          <a:cs typeface="Barlow"/>
                          <a:sym typeface="Barlow"/>
                        </a:rPr>
                        <a:t>Develop a dependable model</a:t>
                      </a:r>
                      <a:r>
                        <a:rPr lang="en-US" sz="2100" spc="8">
                          <a:solidFill>
                            <a:srgbClr val="2A2E30"/>
                          </a:solidFill>
                          <a:latin typeface="Barlow"/>
                          <a:ea typeface="Barlow"/>
                          <a:cs typeface="Barlow"/>
                          <a:sym typeface="Barlow"/>
                        </a:rPr>
                        <a:t> that accurately predicts customer churn.</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04875">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R</a:t>
                      </a:r>
                      <a:r>
                        <a:rPr lang="en-US" b="true" sz="2800">
                          <a:solidFill>
                            <a:srgbClr val="2A2E30"/>
                          </a:solidFill>
                          <a:latin typeface="Barlow Semi-Bold"/>
                          <a:ea typeface="Barlow Semi-Bold"/>
                          <a:cs typeface="Barlow Semi-Bold"/>
                          <a:sym typeface="Barlow Semi-Bold"/>
                        </a:rPr>
                        <a:t>educe Customer Acquisition Cost and Retention Cost.</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771525">
                <a:tc>
                  <a:txBody>
                    <a:bodyPr anchor="t" rtlCol="false"/>
                    <a:lstStyle/>
                    <a:p>
                      <a:pPr algn="l">
                        <a:lnSpc>
                          <a:spcPts val="2940"/>
                        </a:lnSpc>
                        <a:defRPr/>
                      </a:pPr>
                      <a:r>
                        <a:rPr lang="en-US" sz="2100" spc="8">
                          <a:solidFill>
                            <a:srgbClr val="2A2E30"/>
                          </a:solidFill>
                          <a:latin typeface="Barlow"/>
                          <a:ea typeface="Barlow"/>
                          <a:cs typeface="Barlow"/>
                          <a:sym typeface="Barlow"/>
                        </a:rPr>
                        <a:t>Achieve a total annual cost reduction rate of 20% or higher.</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04875">
                <a:tc>
                  <a:txBody>
                    <a:bodyPr anchor="t" rtlCol="false"/>
                    <a:lstStyle/>
                    <a:p>
                      <a:pPr algn="l">
                        <a:lnSpc>
                          <a:spcPts val="3919"/>
                        </a:lnSpc>
                        <a:defRPr/>
                      </a:pPr>
                      <a:r>
                        <a:rPr lang="en-US" sz="2799" spc="11" b="true">
                          <a:solidFill>
                            <a:srgbClr val="2A2E30"/>
                          </a:solidFill>
                          <a:latin typeface="Barlow Semi-Bold"/>
                          <a:ea typeface="Barlow Semi-Bold"/>
                          <a:cs typeface="Barlow Semi-Bold"/>
                          <a:sym typeface="Barlow Semi-Bold"/>
                        </a:rPr>
                        <a:t>Interpretable Insights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143000">
                <a:tc>
                  <a:txBody>
                    <a:bodyPr anchor="t" rtlCol="false"/>
                    <a:lstStyle/>
                    <a:p>
                      <a:pPr algn="l">
                        <a:lnSpc>
                          <a:spcPts val="2940"/>
                        </a:lnSpc>
                        <a:defRPr/>
                      </a:pPr>
                      <a:r>
                        <a:rPr lang="en-US" sz="2100" spc="8">
                          <a:solidFill>
                            <a:srgbClr val="2A2E30"/>
                          </a:solidFill>
                          <a:latin typeface="Barlow"/>
                          <a:ea typeface="Barlow"/>
                          <a:cs typeface="Barlow"/>
                          <a:sym typeface="Barlow"/>
                        </a:rPr>
                        <a:t>Provide insights that are interpretable and actionable for informed business decisions, ultimately reducing acquisition and retention costs.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9120144">
            <a:off x="-2463045" y="7237643"/>
            <a:ext cx="8476077" cy="8429844"/>
          </a:xfrm>
          <a:custGeom>
            <a:avLst/>
            <a:gdLst/>
            <a:ahLst/>
            <a:cxnLst/>
            <a:rect r="r" b="b" t="t" l="l"/>
            <a:pathLst>
              <a:path h="8429844" w="8476077">
                <a:moveTo>
                  <a:pt x="0" y="0"/>
                </a:moveTo>
                <a:lnTo>
                  <a:pt x="8476077" y="0"/>
                </a:lnTo>
                <a:lnTo>
                  <a:pt x="8476077" y="8429844"/>
                </a:lnTo>
                <a:lnTo>
                  <a:pt x="0" y="8429844"/>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028700"/>
            <a:ext cx="5838185" cy="2219009"/>
            <a:chOff x="0" y="0"/>
            <a:chExt cx="7784247" cy="2958679"/>
          </a:xfrm>
        </p:grpSpPr>
        <p:sp>
          <p:nvSpPr>
            <p:cNvPr name="TextBox 5" id="5"/>
            <p:cNvSpPr txBox="true"/>
            <p:nvPr/>
          </p:nvSpPr>
          <p:spPr>
            <a:xfrm rot="0">
              <a:off x="0" y="-19050"/>
              <a:ext cx="7784247" cy="2051050"/>
            </a:xfrm>
            <a:prstGeom prst="rect">
              <a:avLst/>
            </a:prstGeom>
          </p:spPr>
          <p:txBody>
            <a:bodyPr anchor="t" rtlCol="false" tIns="0" lIns="0" bIns="0" rIns="0">
              <a:spAutoFit/>
            </a:bodyPr>
            <a:lstStyle/>
            <a:p>
              <a:pPr algn="l">
                <a:lnSpc>
                  <a:spcPts val="6000"/>
                </a:lnSpc>
              </a:pPr>
              <a:r>
                <a:rPr lang="en-US" sz="5000" b="true">
                  <a:solidFill>
                    <a:srgbClr val="2A2E30"/>
                  </a:solidFill>
                  <a:latin typeface="Barlow Bold"/>
                  <a:ea typeface="Barlow Bold"/>
                  <a:cs typeface="Barlow Bold"/>
                  <a:sym typeface="Barlow Bold"/>
                </a:rPr>
                <a:t>Business Understanding</a:t>
              </a:r>
            </a:p>
          </p:txBody>
        </p:sp>
        <p:sp>
          <p:nvSpPr>
            <p:cNvPr name="TextBox 6" id="6"/>
            <p:cNvSpPr txBox="true"/>
            <p:nvPr/>
          </p:nvSpPr>
          <p:spPr>
            <a:xfrm rot="0">
              <a:off x="0" y="2377654"/>
              <a:ext cx="7784247" cy="581025"/>
            </a:xfrm>
            <a:prstGeom prst="rect">
              <a:avLst/>
            </a:prstGeom>
          </p:spPr>
          <p:txBody>
            <a:bodyPr anchor="t" rtlCol="false" tIns="0" lIns="0" bIns="0" rIns="0">
              <a:spAutoFit/>
            </a:bodyPr>
            <a:lstStyle/>
            <a:p>
              <a:pPr algn="l">
                <a:lnSpc>
                  <a:spcPts val="3749"/>
                </a:lnSpc>
              </a:pPr>
              <a:r>
                <a:rPr lang="en-US" b="true" sz="2499" spc="9">
                  <a:solidFill>
                    <a:srgbClr val="2A2E30"/>
                  </a:solidFill>
                  <a:latin typeface="Barlow Bold"/>
                  <a:ea typeface="Barlow Bold"/>
                  <a:cs typeface="Barlow Bold"/>
                  <a:sym typeface="Barlow Bold"/>
                </a:rPr>
                <a:t>Success Criteria</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70168" y="3225746"/>
            <a:ext cx="10473417" cy="3749657"/>
            <a:chOff x="0" y="0"/>
            <a:chExt cx="13964556" cy="4999542"/>
          </a:xfrm>
        </p:grpSpPr>
        <p:sp>
          <p:nvSpPr>
            <p:cNvPr name="TextBox 3" id="3"/>
            <p:cNvSpPr txBox="true"/>
            <p:nvPr/>
          </p:nvSpPr>
          <p:spPr>
            <a:xfrm rot="0">
              <a:off x="0" y="0"/>
              <a:ext cx="13964556" cy="1524000"/>
            </a:xfrm>
            <a:prstGeom prst="rect">
              <a:avLst/>
            </a:prstGeom>
          </p:spPr>
          <p:txBody>
            <a:bodyPr anchor="t" rtlCol="false" tIns="0" lIns="0" bIns="0" rIns="0">
              <a:spAutoFit/>
            </a:bodyPr>
            <a:lstStyle/>
            <a:p>
              <a:pPr algn="l">
                <a:lnSpc>
                  <a:spcPts val="9000"/>
                </a:lnSpc>
              </a:pPr>
              <a:r>
                <a:rPr lang="en-US" sz="7500" b="true">
                  <a:solidFill>
                    <a:srgbClr val="2A2E30"/>
                  </a:solidFill>
                  <a:latin typeface="Barlow Bold"/>
                  <a:ea typeface="Barlow Bold"/>
                  <a:cs typeface="Barlow Bold"/>
                  <a:sym typeface="Barlow Bold"/>
                </a:rPr>
                <a:t>2. Data Understanding</a:t>
              </a:r>
            </a:p>
          </p:txBody>
        </p:sp>
        <p:sp>
          <p:nvSpPr>
            <p:cNvPr name="TextBox 4" id="4"/>
            <p:cNvSpPr txBox="true"/>
            <p:nvPr/>
          </p:nvSpPr>
          <p:spPr>
            <a:xfrm rot="0">
              <a:off x="0" y="2260279"/>
              <a:ext cx="13964556" cy="2739264"/>
            </a:xfrm>
            <a:prstGeom prst="rect">
              <a:avLst/>
            </a:prstGeom>
          </p:spPr>
          <p:txBody>
            <a:bodyPr anchor="t" rtlCol="false" tIns="0" lIns="0" bIns="0" rIns="0">
              <a:spAutoFit/>
            </a:bodyPr>
            <a:lstStyle/>
            <a:p>
              <a:pPr algn="l" marL="596961" indent="-298480" lvl="1">
                <a:lnSpc>
                  <a:spcPts val="4147"/>
                </a:lnSpc>
                <a:buFont typeface="Arial"/>
                <a:buChar char="•"/>
              </a:pPr>
              <a:r>
                <a:rPr lang="en-US" sz="2764" spc="11">
                  <a:solidFill>
                    <a:srgbClr val="345C72"/>
                  </a:solidFill>
                  <a:latin typeface="Barlow"/>
                  <a:ea typeface="Barlow"/>
                  <a:cs typeface="Barlow"/>
                  <a:sym typeface="Barlow"/>
                </a:rPr>
                <a:t>Dataset Information</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Missing Values Checking</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Duplicated Values Checking</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Exploratory Data Analysis (EDA)</a:t>
              </a:r>
            </a:p>
          </p:txBody>
        </p:sp>
      </p:grpSp>
      <p:sp>
        <p:nvSpPr>
          <p:cNvPr name="Freeform 5" id="5"/>
          <p:cNvSpPr/>
          <p:nvPr/>
        </p:nvSpPr>
        <p:spPr>
          <a:xfrm flipH="false" flipV="false" rot="0">
            <a:off x="-1684584" y="2700276"/>
            <a:ext cx="6822551" cy="4800595"/>
          </a:xfrm>
          <a:custGeom>
            <a:avLst/>
            <a:gdLst/>
            <a:ahLst/>
            <a:cxnLst/>
            <a:rect r="r" b="b" t="t" l="l"/>
            <a:pathLst>
              <a:path h="4800595" w="6822551">
                <a:moveTo>
                  <a:pt x="0" y="0"/>
                </a:moveTo>
                <a:lnTo>
                  <a:pt x="6822552" y="0"/>
                </a:lnTo>
                <a:lnTo>
                  <a:pt x="6822552" y="4800596"/>
                </a:lnTo>
                <a:lnTo>
                  <a:pt x="0" y="4800596"/>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56310" y="1028700"/>
            <a:ext cx="16258210" cy="1171575"/>
          </a:xfrm>
          <a:prstGeom prst="rect">
            <a:avLst/>
          </a:prstGeom>
        </p:spPr>
        <p:txBody>
          <a:bodyPr anchor="t" rtlCol="false" tIns="0" lIns="0" bIns="0" rIns="0">
            <a:spAutoFit/>
          </a:bodyPr>
          <a:lstStyle/>
          <a:p>
            <a:pPr algn="ctr">
              <a:lnSpc>
                <a:spcPts val="9242"/>
              </a:lnSpc>
            </a:pPr>
            <a:r>
              <a:rPr lang="en-US" b="true" sz="7702">
                <a:solidFill>
                  <a:srgbClr val="2A2E30"/>
                </a:solidFill>
                <a:latin typeface="Barlow Bold"/>
                <a:ea typeface="Barlow Bold"/>
                <a:cs typeface="Barlow Bold"/>
                <a:sym typeface="Barlow Bold"/>
              </a:rPr>
              <a:t>Data Understanding</a:t>
            </a:r>
          </a:p>
        </p:txBody>
      </p:sp>
      <p:graphicFrame>
        <p:nvGraphicFramePr>
          <p:cNvPr name="Object 3" id="3"/>
          <p:cNvGraphicFramePr/>
          <p:nvPr/>
        </p:nvGraphicFramePr>
        <p:xfrm>
          <a:off x="1028700" y="3185410"/>
          <a:ext cx="3771900" cy="5029200"/>
        </p:xfrm>
        <a:graphic>
          <a:graphicData uri="http://schemas.openxmlformats.org/presentationml/2006/ole">
            <p:oleObj imgW="4775200" imgH="60325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graphicFrame>
        <p:nvGraphicFramePr>
          <p:cNvPr name="Table 4" id="4"/>
          <p:cNvGraphicFramePr>
            <a:graphicFrameLocks noGrp="true"/>
          </p:cNvGraphicFramePr>
          <p:nvPr/>
        </p:nvGraphicFramePr>
        <p:xfrm>
          <a:off x="1028700" y="2071573"/>
          <a:ext cx="8115300" cy="1113837"/>
        </p:xfrm>
        <a:graphic>
          <a:graphicData uri="http://schemas.openxmlformats.org/drawingml/2006/table">
            <a:tbl>
              <a:tblPr/>
              <a:tblGrid>
                <a:gridCol w="8115300"/>
              </a:tblGrid>
              <a:tr h="695402">
                <a:tc>
                  <a:txBody>
                    <a:bodyPr anchor="t" rtlCol="false"/>
                    <a:lstStyle/>
                    <a:p>
                      <a:pPr algn="l">
                        <a:lnSpc>
                          <a:spcPts val="4200"/>
                        </a:lnSpc>
                        <a:defRPr/>
                      </a:pPr>
                      <a:r>
                        <a:rPr lang="en-US" sz="3000" b="true">
                          <a:solidFill>
                            <a:srgbClr val="2A2E30"/>
                          </a:solidFill>
                          <a:latin typeface="Barlow Semi-Bold"/>
                          <a:ea typeface="Barlow Semi-Bold"/>
                          <a:cs typeface="Barlow Semi-Bold"/>
                          <a:sym typeface="Barlow Semi-Bold"/>
                        </a:rPr>
                        <a:t>Dataset Information</a:t>
                      </a:r>
                      <a:endParaRPr lang="en-US" sz="1100"/>
                    </a:p>
                  </a:txBody>
                  <a:tcPr marL="190500" marR="190500" marT="190500" marB="190500" anchor="ctr">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r>
            </a:tbl>
          </a:graphicData>
        </a:graphic>
      </p:graphicFrame>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3077213"/>
          <a:ext cx="16230600" cy="5367779"/>
        </p:xfrm>
        <a:graphic>
          <a:graphicData uri="http://schemas.openxmlformats.org/drawingml/2006/table">
            <a:tbl>
              <a:tblPr/>
              <a:tblGrid>
                <a:gridCol w="10251398"/>
                <a:gridCol w="5979202"/>
              </a:tblGrid>
              <a:tr h="1113837">
                <a:tc>
                  <a:txBody>
                    <a:bodyPr anchor="t" rtlCol="false"/>
                    <a:lstStyle/>
                    <a:p>
                      <a:pPr algn="l">
                        <a:lnSpc>
                          <a:spcPts val="4200"/>
                        </a:lnSpc>
                        <a:defRPr/>
                      </a:pPr>
                      <a:endParaRPr lang="en-US" sz="1100"/>
                    </a:p>
                  </a:txBody>
                  <a:tcPr marL="190500" marR="190500" marT="190500" marB="190500" anchor="ctr">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c>
                  <a:txBody>
                    <a:bodyPr anchor="t" rtlCol="false"/>
                    <a:lstStyle/>
                    <a:p>
                      <a:pPr algn="l">
                        <a:lnSpc>
                          <a:spcPts val="4200"/>
                        </a:lnSpc>
                        <a:defRPr/>
                      </a:pPr>
                      <a:r>
                        <a:rPr lang="en-US" sz="3000" b="true">
                          <a:solidFill>
                            <a:srgbClr val="2A2E30"/>
                          </a:solidFill>
                          <a:latin typeface="Barlow Semi-Bold"/>
                          <a:ea typeface="Barlow Semi-Bold"/>
                          <a:cs typeface="Barlow Semi-Bold"/>
                          <a:sym typeface="Barlow Semi-Bold"/>
                        </a:rPr>
                        <a:t>Missing Values Checking</a:t>
                      </a:r>
                      <a:endParaRPr lang="en-US" sz="1100"/>
                    </a:p>
                  </a:txBody>
                  <a:tcPr marL="190500" marR="190500" marT="190500" marB="190500" anchor="ctr">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r>
              <a:tr h="4253942">
                <a:tc>
                  <a:txBody>
                    <a:bodyPr anchor="t" rtlCol="false"/>
                    <a:lstStyle/>
                    <a:p>
                      <a:pPr algn="l" marL="453392" indent="-226696" lvl="1">
                        <a:lnSpc>
                          <a:spcPts val="3150"/>
                        </a:lnSpc>
                        <a:buFont typeface="Arial"/>
                        <a:buChar char="•"/>
                        <a:defRPr/>
                      </a:pPr>
                      <a:endParaRPr lang="en-US" sz="1100"/>
                    </a:p>
                  </a:txBody>
                  <a:tcPr marL="190500" marR="190500" marT="190500" marB="190500" anchor="t">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c>
                  <a:txBody>
                    <a:bodyPr anchor="t" rtlCol="false"/>
                    <a:lstStyle/>
                    <a:p>
                      <a:pPr algn="l" marL="453392" indent="-226696" lvl="1">
                        <a:lnSpc>
                          <a:spcPts val="3150"/>
                        </a:lnSpc>
                        <a:buFont typeface="Arial"/>
                        <a:buChar char="•"/>
                        <a:defRPr/>
                      </a:pPr>
                      <a:r>
                        <a:rPr lang="en-US" sz="2100" spc="8">
                          <a:solidFill>
                            <a:srgbClr val="2A2E30"/>
                          </a:solidFill>
                          <a:latin typeface="Barlow"/>
                          <a:ea typeface="Barlow"/>
                          <a:cs typeface="Barlow"/>
                          <a:sym typeface="Barlow"/>
                        </a:rPr>
                        <a:t>No missing values.</a:t>
                      </a:r>
                      <a:endParaRPr lang="en-US" sz="1100"/>
                    </a:p>
                    <a:p>
                      <a:pPr algn="l" marL="453392" indent="-226696" lvl="1">
                        <a:lnSpc>
                          <a:spcPts val="3150"/>
                        </a:lnSpc>
                        <a:buFont typeface="Arial"/>
                        <a:buChar char="•"/>
                      </a:pPr>
                      <a:r>
                        <a:rPr lang="en-US" sz="2100" spc="8">
                          <a:solidFill>
                            <a:srgbClr val="2A2E30"/>
                          </a:solidFill>
                          <a:latin typeface="Barlow"/>
                          <a:ea typeface="Barlow"/>
                          <a:cs typeface="Barlow"/>
                          <a:sym typeface="Barlow"/>
                        </a:rPr>
                        <a:t>No need to use imputer in pre-processing.</a:t>
                      </a:r>
                    </a:p>
                  </a:txBody>
                  <a:tcPr marL="190500" marR="190500" marT="190500" marB="190500" anchor="t">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r>
            </a:tbl>
          </a:graphicData>
        </a:graphic>
      </p:graphicFrame>
      <p:sp>
        <p:nvSpPr>
          <p:cNvPr name="Freeform 3" id="3"/>
          <p:cNvSpPr/>
          <p:nvPr/>
        </p:nvSpPr>
        <p:spPr>
          <a:xfrm flipH="false" flipV="false" rot="0">
            <a:off x="181100" y="3410899"/>
            <a:ext cx="10895306" cy="5161651"/>
          </a:xfrm>
          <a:custGeom>
            <a:avLst/>
            <a:gdLst/>
            <a:ahLst/>
            <a:cxnLst/>
            <a:rect r="r" b="b" t="t" l="l"/>
            <a:pathLst>
              <a:path h="5161651" w="10895306">
                <a:moveTo>
                  <a:pt x="0" y="0"/>
                </a:moveTo>
                <a:lnTo>
                  <a:pt x="10895307" y="0"/>
                </a:lnTo>
                <a:lnTo>
                  <a:pt x="10895307" y="5161651"/>
                </a:lnTo>
                <a:lnTo>
                  <a:pt x="0" y="5161651"/>
                </a:lnTo>
                <a:lnTo>
                  <a:pt x="0" y="0"/>
                </a:lnTo>
                <a:close/>
              </a:path>
            </a:pathLst>
          </a:custGeom>
          <a:blipFill>
            <a:blip r:embed="rId2"/>
            <a:stretch>
              <a:fillRect l="0" t="0" r="0" b="0"/>
            </a:stretch>
          </a:blipFill>
        </p:spPr>
      </p:sp>
      <p:sp>
        <p:nvSpPr>
          <p:cNvPr name="TextBox 4" id="4"/>
          <p:cNvSpPr txBox="true"/>
          <p:nvPr/>
        </p:nvSpPr>
        <p:spPr>
          <a:xfrm rot="0">
            <a:off x="1056310" y="1028700"/>
            <a:ext cx="16258210" cy="1171575"/>
          </a:xfrm>
          <a:prstGeom prst="rect">
            <a:avLst/>
          </a:prstGeom>
        </p:spPr>
        <p:txBody>
          <a:bodyPr anchor="t" rtlCol="false" tIns="0" lIns="0" bIns="0" rIns="0">
            <a:spAutoFit/>
          </a:bodyPr>
          <a:lstStyle/>
          <a:p>
            <a:pPr algn="ctr">
              <a:lnSpc>
                <a:spcPts val="9242"/>
              </a:lnSpc>
            </a:pPr>
            <a:r>
              <a:rPr lang="en-US" b="true" sz="7702">
                <a:solidFill>
                  <a:srgbClr val="2A2E30"/>
                </a:solidFill>
                <a:latin typeface="Barlow Bold"/>
                <a:ea typeface="Barlow Bold"/>
                <a:cs typeface="Barlow Bold"/>
                <a:sym typeface="Barlow Bold"/>
              </a:rPr>
              <a:t>Data Understanding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102914" y="1028700"/>
          <a:ext cx="9156386" cy="7324725"/>
        </p:xfrm>
        <a:graphic>
          <a:graphicData uri="http://schemas.openxmlformats.org/drawingml/2006/table">
            <a:tbl>
              <a:tblPr/>
              <a:tblGrid>
                <a:gridCol w="9156386"/>
              </a:tblGrid>
              <a:tr h="904875">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V</a:t>
                      </a:r>
                      <a:r>
                        <a:rPr lang="en-US" b="true" sz="2800">
                          <a:solidFill>
                            <a:srgbClr val="2A2E30"/>
                          </a:solidFill>
                          <a:latin typeface="Barlow Semi-Bold"/>
                          <a:ea typeface="Barlow Semi-Bold"/>
                          <a:cs typeface="Barlow Semi-Bold"/>
                          <a:sym typeface="Barlow Semi-Bold"/>
                        </a:rPr>
                        <a:t>alidity of Duplicates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581150">
                <a:tc>
                  <a:txBody>
                    <a:bodyPr anchor="t" rtlCol="false"/>
                    <a:lstStyle/>
                    <a:p>
                      <a:pPr algn="l">
                        <a:lnSpc>
                          <a:spcPts val="3150"/>
                        </a:lnSpc>
                        <a:defRPr/>
                      </a:pPr>
                      <a:r>
                        <a:rPr lang="en-US" sz="2100" spc="8">
                          <a:solidFill>
                            <a:srgbClr val="2A2E30"/>
                          </a:solidFill>
                          <a:latin typeface="Barlow"/>
                          <a:ea typeface="Barlow"/>
                          <a:cs typeface="Barlow"/>
                          <a:sym typeface="Barlow"/>
                        </a:rPr>
                        <a:t>Duplicated rows may represent legitimate</a:t>
                      </a:r>
                      <a:r>
                        <a:rPr lang="en-US" sz="2100" spc="8">
                          <a:solidFill>
                            <a:srgbClr val="2A2E30"/>
                          </a:solidFill>
                          <a:latin typeface="Barlow"/>
                          <a:ea typeface="Barlow"/>
                          <a:cs typeface="Barlow"/>
                          <a:sym typeface="Barlow"/>
                        </a:rPr>
                        <a:t> repeated observations or transactions, crucial for accurate analysis, particularly in datasets involving transactional data or repeated measurements.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04875">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Imp</a:t>
                      </a:r>
                      <a:r>
                        <a:rPr lang="en-US" b="true" sz="2800">
                          <a:solidFill>
                            <a:srgbClr val="2A2E30"/>
                          </a:solidFill>
                          <a:latin typeface="Barlow Semi-Bold"/>
                          <a:ea typeface="Barlow Semi-Bold"/>
                          <a:cs typeface="Barlow Semi-Bold"/>
                          <a:sym typeface="Barlow Semi-Bold"/>
                        </a:rPr>
                        <a:t>act on Data Integrity</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514475">
                <a:tc>
                  <a:txBody>
                    <a:bodyPr anchor="t" rtlCol="false"/>
                    <a:lstStyle/>
                    <a:p>
                      <a:pPr algn="l">
                        <a:lnSpc>
                          <a:spcPts val="2940"/>
                        </a:lnSpc>
                        <a:defRPr/>
                      </a:pPr>
                      <a:r>
                        <a:rPr lang="en-US" sz="2100" spc="8">
                          <a:solidFill>
                            <a:srgbClr val="2A2E30"/>
                          </a:solidFill>
                          <a:latin typeface="Barlow"/>
                          <a:ea typeface="Barlow"/>
                          <a:cs typeface="Barlow"/>
                          <a:sym typeface="Barlow"/>
                        </a:rPr>
                        <a:t>Removing duplicates without understanding their context can</a:t>
                      </a:r>
                      <a:r>
                        <a:rPr lang="en-US" sz="2100" spc="8">
                          <a:solidFill>
                            <a:srgbClr val="2A2E30"/>
                          </a:solidFill>
                          <a:latin typeface="Barlow"/>
                          <a:ea typeface="Barlow"/>
                          <a:cs typeface="Barlow"/>
                          <a:sym typeface="Barlow"/>
                        </a:rPr>
                        <a:t> distort data distributions and compromise data integrity, potentially leading to misleading results and affecting the validity of analyses.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04875">
                <a:tc>
                  <a:txBody>
                    <a:bodyPr anchor="t" rtlCol="false"/>
                    <a:lstStyle/>
                    <a:p>
                      <a:pPr algn="l">
                        <a:lnSpc>
                          <a:spcPts val="3920"/>
                        </a:lnSpc>
                        <a:defRPr/>
                      </a:pPr>
                      <a:r>
                        <a:rPr lang="en-US" b="true" sz="2800">
                          <a:solidFill>
                            <a:srgbClr val="2A2E30"/>
                          </a:solidFill>
                          <a:latin typeface="Barlow Semi-Bold"/>
                          <a:ea typeface="Barlow Semi-Bold"/>
                          <a:cs typeface="Barlow Semi-Bold"/>
                          <a:sym typeface="Barlow Semi-Bold"/>
                        </a:rPr>
                        <a:t>Analytical Significance</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514475">
                <a:tc>
                  <a:txBody>
                    <a:bodyPr anchor="t" rtlCol="false"/>
                    <a:lstStyle/>
                    <a:p>
                      <a:pPr algn="l">
                        <a:lnSpc>
                          <a:spcPts val="2940"/>
                        </a:lnSpc>
                        <a:defRPr/>
                      </a:pPr>
                      <a:r>
                        <a:rPr lang="en-US" sz="2100" spc="8">
                          <a:solidFill>
                            <a:srgbClr val="2A2E30"/>
                          </a:solidFill>
                          <a:latin typeface="Barlow"/>
                          <a:ea typeface="Barlow"/>
                          <a:cs typeface="Barlow"/>
                          <a:sym typeface="Barlow"/>
                        </a:rPr>
                        <a:t>Duplicates can provide meaningful information in certain analytical methods and visualizations, highlighting the importance of assessing their origin and significance before deciding to remove them.</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9120144">
            <a:off x="-2463045" y="7237643"/>
            <a:ext cx="8476077" cy="8429844"/>
          </a:xfrm>
          <a:custGeom>
            <a:avLst/>
            <a:gdLst/>
            <a:ahLst/>
            <a:cxnLst/>
            <a:rect r="r" b="b" t="t" l="l"/>
            <a:pathLst>
              <a:path h="8429844" w="8476077">
                <a:moveTo>
                  <a:pt x="0" y="0"/>
                </a:moveTo>
                <a:lnTo>
                  <a:pt x="8476077" y="0"/>
                </a:lnTo>
                <a:lnTo>
                  <a:pt x="8476077" y="8429844"/>
                </a:lnTo>
                <a:lnTo>
                  <a:pt x="0" y="8429844"/>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028700"/>
            <a:ext cx="5838185" cy="2857184"/>
            <a:chOff x="0" y="0"/>
            <a:chExt cx="7784247" cy="3809579"/>
          </a:xfrm>
        </p:grpSpPr>
        <p:sp>
          <p:nvSpPr>
            <p:cNvPr name="TextBox 5" id="5"/>
            <p:cNvSpPr txBox="true"/>
            <p:nvPr/>
          </p:nvSpPr>
          <p:spPr>
            <a:xfrm rot="0">
              <a:off x="0" y="-19050"/>
              <a:ext cx="7784247" cy="1035050"/>
            </a:xfrm>
            <a:prstGeom prst="rect">
              <a:avLst/>
            </a:prstGeom>
          </p:spPr>
          <p:txBody>
            <a:bodyPr anchor="t" rtlCol="false" tIns="0" lIns="0" bIns="0" rIns="0">
              <a:spAutoFit/>
            </a:bodyPr>
            <a:lstStyle/>
            <a:p>
              <a:pPr algn="l">
                <a:lnSpc>
                  <a:spcPts val="6000"/>
                </a:lnSpc>
              </a:pPr>
              <a:r>
                <a:rPr lang="en-US" sz="5000" b="true">
                  <a:solidFill>
                    <a:srgbClr val="2A2E30"/>
                  </a:solidFill>
                  <a:latin typeface="Barlow Bold"/>
                  <a:ea typeface="Barlow Bold"/>
                  <a:cs typeface="Barlow Bold"/>
                  <a:sym typeface="Barlow Bold"/>
                </a:rPr>
                <a:t>Data Understanding</a:t>
              </a:r>
            </a:p>
          </p:txBody>
        </p:sp>
        <p:sp>
          <p:nvSpPr>
            <p:cNvPr name="TextBox 6" id="6"/>
            <p:cNvSpPr txBox="true"/>
            <p:nvPr/>
          </p:nvSpPr>
          <p:spPr>
            <a:xfrm rot="0">
              <a:off x="0" y="1361654"/>
              <a:ext cx="7784247" cy="2447925"/>
            </a:xfrm>
            <a:prstGeom prst="rect">
              <a:avLst/>
            </a:prstGeom>
          </p:spPr>
          <p:txBody>
            <a:bodyPr anchor="t" rtlCol="false" tIns="0" lIns="0" bIns="0" rIns="0">
              <a:spAutoFit/>
            </a:bodyPr>
            <a:lstStyle/>
            <a:p>
              <a:pPr algn="l">
                <a:lnSpc>
                  <a:spcPts val="3749"/>
                </a:lnSpc>
              </a:pPr>
              <a:r>
                <a:rPr lang="en-US" sz="2499" spc="9" b="true">
                  <a:solidFill>
                    <a:srgbClr val="2A2E30"/>
                  </a:solidFill>
                  <a:latin typeface="Barlow Bold"/>
                  <a:ea typeface="Barlow Bold"/>
                  <a:cs typeface="Barlow Bold"/>
                  <a:sym typeface="Barlow Bold"/>
                </a:rPr>
                <a:t>Duplicated Values Checking</a:t>
              </a:r>
            </a:p>
            <a:p>
              <a:pPr algn="l">
                <a:lnSpc>
                  <a:spcPts val="3749"/>
                </a:lnSpc>
              </a:pPr>
              <a:r>
                <a:rPr lang="en-US" sz="2499" spc="9">
                  <a:solidFill>
                    <a:srgbClr val="2A2E30"/>
                  </a:solidFill>
                  <a:latin typeface="Barlow"/>
                  <a:ea typeface="Barlow"/>
                  <a:cs typeface="Barlow"/>
                  <a:sym typeface="Barlow"/>
                </a:rPr>
                <a:t>Number of duplicated rows: 77</a:t>
              </a:r>
            </a:p>
            <a:p>
              <a:pPr algn="l">
                <a:lnSpc>
                  <a:spcPts val="3749"/>
                </a:lnSpc>
              </a:pPr>
              <a:r>
                <a:rPr lang="en-US" sz="2499" spc="9">
                  <a:solidFill>
                    <a:srgbClr val="2A2E30"/>
                  </a:solidFill>
                  <a:latin typeface="Barlow"/>
                  <a:ea typeface="Barlow"/>
                  <a:cs typeface="Barlow"/>
                  <a:sym typeface="Barlow"/>
                </a:rPr>
                <a:t>Action: Retain Duplicates</a:t>
              </a:r>
            </a:p>
            <a:p>
              <a:pPr algn="l">
                <a:lnSpc>
                  <a:spcPts val="3749"/>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3077213"/>
          <a:ext cx="16230600" cy="5367779"/>
        </p:xfrm>
        <a:graphic>
          <a:graphicData uri="http://schemas.openxmlformats.org/drawingml/2006/table">
            <a:tbl>
              <a:tblPr/>
              <a:tblGrid>
                <a:gridCol w="10251398"/>
                <a:gridCol w="5979202"/>
              </a:tblGrid>
              <a:tr h="1113837">
                <a:tc>
                  <a:txBody>
                    <a:bodyPr anchor="t" rtlCol="false"/>
                    <a:lstStyle/>
                    <a:p>
                      <a:pPr algn="l">
                        <a:lnSpc>
                          <a:spcPts val="4200"/>
                        </a:lnSpc>
                        <a:defRPr/>
                      </a:pPr>
                      <a:endParaRPr lang="en-US" sz="1100"/>
                    </a:p>
                  </a:txBody>
                  <a:tcPr marL="190500" marR="190500" marT="190500" marB="190500" anchor="ctr">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c>
                  <a:txBody>
                    <a:bodyPr anchor="t" rtlCol="false"/>
                    <a:lstStyle/>
                    <a:p>
                      <a:pPr algn="l">
                        <a:lnSpc>
                          <a:spcPts val="4200"/>
                        </a:lnSpc>
                        <a:defRPr/>
                      </a:pPr>
                      <a:r>
                        <a:rPr lang="en-US" sz="3000" b="true">
                          <a:solidFill>
                            <a:srgbClr val="2A2E30"/>
                          </a:solidFill>
                          <a:latin typeface="Barlow Semi-Bold"/>
                          <a:ea typeface="Barlow Semi-Bold"/>
                          <a:cs typeface="Barlow Semi-Bold"/>
                          <a:sym typeface="Barlow Semi-Bold"/>
                        </a:rPr>
                        <a:t>EDA - Churn Proportion</a:t>
                      </a:r>
                      <a:endParaRPr lang="en-US" sz="1100"/>
                    </a:p>
                  </a:txBody>
                  <a:tcPr marL="190500" marR="190500" marT="190500" marB="190500" anchor="ctr">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r>
              <a:tr h="4253942">
                <a:tc>
                  <a:txBody>
                    <a:bodyPr anchor="t" rtlCol="false"/>
                    <a:lstStyle/>
                    <a:p>
                      <a:pPr algn="l" marL="453392" indent="-226696" lvl="1">
                        <a:lnSpc>
                          <a:spcPts val="3150"/>
                        </a:lnSpc>
                        <a:buFont typeface="Arial"/>
                        <a:buChar char="•"/>
                        <a:defRPr/>
                      </a:pPr>
                      <a:endParaRPr lang="en-US" sz="1100"/>
                    </a:p>
                  </a:txBody>
                  <a:tcPr marL="190500" marR="190500" marT="190500" marB="190500" anchor="t">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c>
                  <a:txBody>
                    <a:bodyPr anchor="t" rtlCol="false"/>
                    <a:lstStyle/>
                    <a:p>
                      <a:pPr algn="l" marL="453392" indent="-226696" lvl="1">
                        <a:lnSpc>
                          <a:spcPts val="3150"/>
                        </a:lnSpc>
                        <a:buFont typeface="Arial"/>
                        <a:buChar char="•"/>
                        <a:defRPr/>
                      </a:pPr>
                      <a:r>
                        <a:rPr lang="en-US" sz="2100" spc="8">
                          <a:solidFill>
                            <a:srgbClr val="2A2E30"/>
                          </a:solidFill>
                          <a:latin typeface="Barlow"/>
                          <a:ea typeface="Barlow"/>
                          <a:cs typeface="Barlow"/>
                          <a:sym typeface="Barlow"/>
                        </a:rPr>
                        <a:t>Churn: 26.7 %</a:t>
                      </a:r>
                      <a:endParaRPr lang="en-US" sz="1100"/>
                    </a:p>
                    <a:p>
                      <a:pPr algn="l" marL="453392" indent="-226696" lvl="1">
                        <a:lnSpc>
                          <a:spcPts val="3150"/>
                        </a:lnSpc>
                        <a:buFont typeface="Arial"/>
                        <a:buChar char="•"/>
                      </a:pPr>
                      <a:r>
                        <a:rPr lang="en-US" sz="2100" spc="8">
                          <a:solidFill>
                            <a:srgbClr val="2A2E30"/>
                          </a:solidFill>
                          <a:latin typeface="Barlow"/>
                          <a:ea typeface="Barlow"/>
                          <a:cs typeface="Barlow"/>
                          <a:sym typeface="Barlow"/>
                        </a:rPr>
                        <a:t>Not Churn: 73.3%</a:t>
                      </a:r>
                    </a:p>
                    <a:p>
                      <a:pPr algn="l" marL="453392" indent="-226696" lvl="1">
                        <a:lnSpc>
                          <a:spcPts val="3150"/>
                        </a:lnSpc>
                        <a:buFont typeface="Arial"/>
                        <a:buChar char="•"/>
                      </a:pPr>
                      <a:r>
                        <a:rPr lang="en-US" sz="2100" spc="8">
                          <a:solidFill>
                            <a:srgbClr val="2A2E30"/>
                          </a:solidFill>
                          <a:latin typeface="Barlow"/>
                          <a:ea typeface="Barlow"/>
                          <a:cs typeface="Barlow"/>
                          <a:sym typeface="Barlow"/>
                        </a:rPr>
                        <a:t>Imbalanced Dataset</a:t>
                      </a:r>
                    </a:p>
                    <a:p>
                      <a:pPr algn="l" marL="453392" indent="-226696" lvl="1">
                        <a:lnSpc>
                          <a:spcPts val="3150"/>
                        </a:lnSpc>
                        <a:buFont typeface="Arial"/>
                        <a:buChar char="•"/>
                      </a:pPr>
                      <a:r>
                        <a:rPr lang="en-US" sz="2100" spc="8">
                          <a:solidFill>
                            <a:srgbClr val="2A2E30"/>
                          </a:solidFill>
                          <a:latin typeface="Barlow"/>
                          <a:ea typeface="Barlow"/>
                          <a:cs typeface="Barlow"/>
                          <a:sym typeface="Barlow"/>
                        </a:rPr>
                        <a:t>Need to oversampling dataset</a:t>
                      </a:r>
                    </a:p>
                  </a:txBody>
                  <a:tcPr marL="190500" marR="190500" marT="190500" marB="190500" anchor="t">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r>
            </a:tbl>
          </a:graphicData>
        </a:graphic>
      </p:graphicFrame>
      <p:sp>
        <p:nvSpPr>
          <p:cNvPr name="Freeform 3" id="3"/>
          <p:cNvSpPr/>
          <p:nvPr/>
        </p:nvSpPr>
        <p:spPr>
          <a:xfrm flipH="false" flipV="false" rot="0">
            <a:off x="1887448" y="2673765"/>
            <a:ext cx="7256552" cy="5771226"/>
          </a:xfrm>
          <a:custGeom>
            <a:avLst/>
            <a:gdLst/>
            <a:ahLst/>
            <a:cxnLst/>
            <a:rect r="r" b="b" t="t" l="l"/>
            <a:pathLst>
              <a:path h="5771226" w="7256552">
                <a:moveTo>
                  <a:pt x="0" y="0"/>
                </a:moveTo>
                <a:lnTo>
                  <a:pt x="7256552" y="0"/>
                </a:lnTo>
                <a:lnTo>
                  <a:pt x="7256552" y="5771227"/>
                </a:lnTo>
                <a:lnTo>
                  <a:pt x="0" y="5771227"/>
                </a:lnTo>
                <a:lnTo>
                  <a:pt x="0" y="0"/>
                </a:lnTo>
                <a:close/>
              </a:path>
            </a:pathLst>
          </a:custGeom>
          <a:blipFill>
            <a:blip r:embed="rId2"/>
            <a:stretch>
              <a:fillRect l="0" t="0" r="0" b="0"/>
            </a:stretch>
          </a:blipFill>
        </p:spPr>
      </p:sp>
      <p:sp>
        <p:nvSpPr>
          <p:cNvPr name="TextBox 4" id="4"/>
          <p:cNvSpPr txBox="true"/>
          <p:nvPr/>
        </p:nvSpPr>
        <p:spPr>
          <a:xfrm rot="0">
            <a:off x="1056310" y="1028700"/>
            <a:ext cx="16258210" cy="1171575"/>
          </a:xfrm>
          <a:prstGeom prst="rect">
            <a:avLst/>
          </a:prstGeom>
        </p:spPr>
        <p:txBody>
          <a:bodyPr anchor="t" rtlCol="false" tIns="0" lIns="0" bIns="0" rIns="0">
            <a:spAutoFit/>
          </a:bodyPr>
          <a:lstStyle/>
          <a:p>
            <a:pPr algn="ctr">
              <a:lnSpc>
                <a:spcPts val="9242"/>
              </a:lnSpc>
            </a:pPr>
            <a:r>
              <a:rPr lang="en-US" b="true" sz="7702">
                <a:solidFill>
                  <a:srgbClr val="2A2E30"/>
                </a:solidFill>
                <a:latin typeface="Barlow Bold"/>
                <a:ea typeface="Barlow Bold"/>
                <a:cs typeface="Barlow Bold"/>
                <a:sym typeface="Barlow Bold"/>
              </a:rPr>
              <a:t>Data Understanding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5721" y="179862"/>
            <a:ext cx="17041073" cy="1235680"/>
            <a:chOff x="0" y="0"/>
            <a:chExt cx="22721430" cy="1647573"/>
          </a:xfrm>
        </p:grpSpPr>
        <p:sp>
          <p:nvSpPr>
            <p:cNvPr name="TextBox 3" id="3"/>
            <p:cNvSpPr txBox="true"/>
            <p:nvPr/>
          </p:nvSpPr>
          <p:spPr>
            <a:xfrm rot="0">
              <a:off x="0" y="0"/>
              <a:ext cx="22721430" cy="647700"/>
            </a:xfrm>
            <a:prstGeom prst="rect">
              <a:avLst/>
            </a:prstGeom>
          </p:spPr>
          <p:txBody>
            <a:bodyPr anchor="t" rtlCol="false" tIns="0" lIns="0" bIns="0" rIns="0">
              <a:spAutoFit/>
            </a:bodyPr>
            <a:lstStyle/>
            <a:p>
              <a:pPr algn="l">
                <a:lnSpc>
                  <a:spcPts val="3840"/>
                </a:lnSpc>
              </a:pPr>
              <a:r>
                <a:rPr lang="en-US" sz="3200" b="true">
                  <a:solidFill>
                    <a:srgbClr val="2A2E30"/>
                  </a:solidFill>
                  <a:latin typeface="Barlow Bold"/>
                  <a:ea typeface="Barlow Bold"/>
                  <a:cs typeface="Barlow Bold"/>
                  <a:sym typeface="Barlow Bold"/>
                </a:rPr>
                <a:t>Data Understanding - EDA - Numerical Features Analysis</a:t>
              </a:r>
            </a:p>
          </p:txBody>
        </p:sp>
        <p:sp>
          <p:nvSpPr>
            <p:cNvPr name="TextBox 4" id="4"/>
            <p:cNvSpPr txBox="true"/>
            <p:nvPr/>
          </p:nvSpPr>
          <p:spPr>
            <a:xfrm rot="0">
              <a:off x="365558" y="1005588"/>
              <a:ext cx="21990314" cy="641986"/>
            </a:xfrm>
            <a:prstGeom prst="rect">
              <a:avLst/>
            </a:prstGeom>
          </p:spPr>
          <p:txBody>
            <a:bodyPr anchor="t" rtlCol="false" tIns="0" lIns="0" bIns="0" rIns="0">
              <a:spAutoFit/>
            </a:bodyPr>
            <a:lstStyle/>
            <a:p>
              <a:pPr algn="ctr">
                <a:lnSpc>
                  <a:spcPts val="4199"/>
                </a:lnSpc>
              </a:pPr>
            </a:p>
          </p:txBody>
        </p:sp>
      </p:grpSp>
      <p:sp>
        <p:nvSpPr>
          <p:cNvPr name="Freeform 5" id="5"/>
          <p:cNvSpPr/>
          <p:nvPr/>
        </p:nvSpPr>
        <p:spPr>
          <a:xfrm flipH="false" flipV="false" rot="-1346665">
            <a:off x="-3676839" y="-1558176"/>
            <a:ext cx="5980054" cy="5947436"/>
          </a:xfrm>
          <a:custGeom>
            <a:avLst/>
            <a:gdLst/>
            <a:ahLst/>
            <a:cxnLst/>
            <a:rect r="r" b="b" t="t" l="l"/>
            <a:pathLst>
              <a:path h="5947436" w="5980054">
                <a:moveTo>
                  <a:pt x="0" y="0"/>
                </a:moveTo>
                <a:lnTo>
                  <a:pt x="5980054" y="0"/>
                </a:lnTo>
                <a:lnTo>
                  <a:pt x="5980054" y="5947436"/>
                </a:lnTo>
                <a:lnTo>
                  <a:pt x="0" y="5947436"/>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346665">
            <a:off x="16160361" y="6766500"/>
            <a:ext cx="5703388" cy="5672279"/>
          </a:xfrm>
          <a:custGeom>
            <a:avLst/>
            <a:gdLst/>
            <a:ahLst/>
            <a:cxnLst/>
            <a:rect r="r" b="b" t="t" l="l"/>
            <a:pathLst>
              <a:path h="5672279" w="5703388">
                <a:moveTo>
                  <a:pt x="0" y="0"/>
                </a:moveTo>
                <a:lnTo>
                  <a:pt x="5703389" y="0"/>
                </a:lnTo>
                <a:lnTo>
                  <a:pt x="5703389" y="5672278"/>
                </a:lnTo>
                <a:lnTo>
                  <a:pt x="0" y="5672278"/>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61807" y="797702"/>
            <a:ext cx="11982431" cy="7953339"/>
          </a:xfrm>
          <a:custGeom>
            <a:avLst/>
            <a:gdLst/>
            <a:ahLst/>
            <a:cxnLst/>
            <a:rect r="r" b="b" t="t" l="l"/>
            <a:pathLst>
              <a:path h="7953339" w="11982431">
                <a:moveTo>
                  <a:pt x="0" y="0"/>
                </a:moveTo>
                <a:lnTo>
                  <a:pt x="11982431" y="0"/>
                </a:lnTo>
                <a:lnTo>
                  <a:pt x="11982431" y="7953339"/>
                </a:lnTo>
                <a:lnTo>
                  <a:pt x="0" y="7953339"/>
                </a:lnTo>
                <a:lnTo>
                  <a:pt x="0" y="0"/>
                </a:lnTo>
                <a:close/>
              </a:path>
            </a:pathLst>
          </a:custGeom>
          <a:blipFill>
            <a:blip r:embed="rId4"/>
            <a:stretch>
              <a:fillRect l="0" t="0" r="0" b="0"/>
            </a:stretch>
          </a:blipFill>
        </p:spPr>
      </p:sp>
      <p:graphicFrame>
        <p:nvGraphicFramePr>
          <p:cNvPr name="Object 8" id="8"/>
          <p:cNvGraphicFramePr/>
          <p:nvPr/>
        </p:nvGraphicFramePr>
        <p:xfrm>
          <a:off x="805721" y="8751041"/>
          <a:ext cx="11315700" cy="1257300"/>
        </p:xfrm>
        <a:graphic>
          <a:graphicData uri="http://schemas.openxmlformats.org/presentationml/2006/ole">
            <p:oleObj imgW="13576300" imgH="35179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graphicFrame>
        <p:nvGraphicFramePr>
          <p:cNvPr name="Table 9" id="9"/>
          <p:cNvGraphicFramePr>
            <a:graphicFrameLocks noGrp="true"/>
          </p:cNvGraphicFramePr>
          <p:nvPr/>
        </p:nvGraphicFramePr>
        <p:xfrm>
          <a:off x="12647951" y="1051614"/>
          <a:ext cx="5198843" cy="8956727"/>
        </p:xfrm>
        <a:graphic>
          <a:graphicData uri="http://schemas.openxmlformats.org/drawingml/2006/table">
            <a:tbl>
              <a:tblPr/>
              <a:tblGrid>
                <a:gridCol w="3330495"/>
              </a:tblGrid>
              <a:tr h="8956727">
                <a:tc>
                  <a:txBody>
                    <a:bodyPr anchor="t" rtlCol="false"/>
                    <a:lstStyle/>
                    <a:p>
                      <a:pPr algn="l" marL="453392" indent="-226696" lvl="1">
                        <a:lnSpc>
                          <a:spcPts val="3150"/>
                        </a:lnSpc>
                        <a:buFont typeface="Arial"/>
                        <a:buChar char="•"/>
                        <a:defRPr/>
                      </a:pPr>
                      <a:r>
                        <a:rPr lang="en-US" sz="2100" spc="8">
                          <a:solidFill>
                            <a:srgbClr val="2A2E30"/>
                          </a:solidFill>
                          <a:latin typeface="Barlow"/>
                          <a:ea typeface="Barlow"/>
                          <a:cs typeface="Barlow"/>
                          <a:sym typeface="Barlow"/>
                        </a:rPr>
                        <a:t>No negative values</a:t>
                      </a:r>
                      <a:endParaRPr lang="en-US" sz="1100"/>
                    </a:p>
                    <a:p>
                      <a:pPr algn="l" marL="453392" indent="-226696" lvl="1">
                        <a:lnSpc>
                          <a:spcPts val="3150"/>
                        </a:lnSpc>
                        <a:buFont typeface="Arial"/>
                        <a:buChar char="•"/>
                      </a:pPr>
                      <a:r>
                        <a:rPr lang="en-US" sz="2100" spc="8">
                          <a:solidFill>
                            <a:srgbClr val="2A2E30"/>
                          </a:solidFill>
                          <a:latin typeface="Barlow"/>
                          <a:ea typeface="Barlow"/>
                          <a:cs typeface="Barlow"/>
                          <a:sym typeface="Barlow"/>
                        </a:rPr>
                        <a:t>Not normally distributed</a:t>
                      </a:r>
                    </a:p>
                    <a:p>
                      <a:pPr algn="l" marL="453392" indent="-226696" lvl="1">
                        <a:lnSpc>
                          <a:spcPts val="3150"/>
                        </a:lnSpc>
                        <a:buFont typeface="Arial"/>
                        <a:buChar char="•"/>
                      </a:pPr>
                      <a:r>
                        <a:rPr lang="en-US" sz="2100" spc="8">
                          <a:solidFill>
                            <a:srgbClr val="2A2E30"/>
                          </a:solidFill>
                          <a:latin typeface="Barlow"/>
                          <a:ea typeface="Barlow"/>
                          <a:cs typeface="Barlow"/>
                          <a:sym typeface="Barlow"/>
                        </a:rPr>
                        <a:t>Action: Benchmark MinMax and Robust Scaler in Preprocessor</a:t>
                      </a:r>
                    </a:p>
                  </a:txBody>
                  <a:tcPr marL="190500" marR="190500" marT="190500" marB="190500" anchor="t">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r>
            </a:tbl>
          </a:graphicData>
        </a:graphic>
      </p:graphicFrame>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2425" y="785110"/>
            <a:ext cx="16258210" cy="1171575"/>
          </a:xfrm>
          <a:prstGeom prst="rect">
            <a:avLst/>
          </a:prstGeom>
        </p:spPr>
        <p:txBody>
          <a:bodyPr anchor="t" rtlCol="false" tIns="0" lIns="0" bIns="0" rIns="0">
            <a:spAutoFit/>
          </a:bodyPr>
          <a:lstStyle/>
          <a:p>
            <a:pPr algn="ctr">
              <a:lnSpc>
                <a:spcPts val="9242"/>
              </a:lnSpc>
            </a:pPr>
            <a:r>
              <a:rPr lang="en-US" b="true" sz="7702">
                <a:solidFill>
                  <a:srgbClr val="2A2E30"/>
                </a:solidFill>
                <a:latin typeface="Barlow Bold"/>
                <a:ea typeface="Barlow Bold"/>
                <a:cs typeface="Barlow Bold"/>
                <a:sym typeface="Barlow Bold"/>
              </a:rPr>
              <a:t>Data Understanding</a:t>
            </a:r>
          </a:p>
        </p:txBody>
      </p:sp>
      <p:graphicFrame>
        <p:nvGraphicFramePr>
          <p:cNvPr name="Table 3" id="3"/>
          <p:cNvGraphicFramePr>
            <a:graphicFrameLocks noGrp="true"/>
          </p:cNvGraphicFramePr>
          <p:nvPr/>
        </p:nvGraphicFramePr>
        <p:xfrm>
          <a:off x="1028700" y="3077213"/>
          <a:ext cx="16230600" cy="5367779"/>
        </p:xfrm>
        <a:graphic>
          <a:graphicData uri="http://schemas.openxmlformats.org/drawingml/2006/table">
            <a:tbl>
              <a:tblPr/>
              <a:tblGrid>
                <a:gridCol w="8115300"/>
                <a:gridCol w="8115300"/>
              </a:tblGrid>
              <a:tr h="1113837">
                <a:tc>
                  <a:txBody>
                    <a:bodyPr anchor="t" rtlCol="false"/>
                    <a:lstStyle/>
                    <a:p>
                      <a:pPr algn="l">
                        <a:lnSpc>
                          <a:spcPts val="4200"/>
                        </a:lnSpc>
                        <a:defRPr/>
                      </a:pPr>
                      <a:endParaRPr lang="en-US" sz="1100"/>
                    </a:p>
                  </a:txBody>
                  <a:tcPr marL="190500" marR="190500" marT="190500" marB="190500" anchor="ctr">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c>
                  <a:txBody>
                    <a:bodyPr anchor="t" rtlCol="false"/>
                    <a:lstStyle/>
                    <a:p>
                      <a:pPr algn="l">
                        <a:lnSpc>
                          <a:spcPts val="4200"/>
                        </a:lnSpc>
                        <a:defRPr/>
                      </a:pPr>
                      <a:r>
                        <a:rPr lang="en-US" sz="3000" b="true">
                          <a:solidFill>
                            <a:srgbClr val="2A2E30"/>
                          </a:solidFill>
                          <a:latin typeface="Barlow Semi-Bold"/>
                          <a:ea typeface="Barlow Semi-Bold"/>
                          <a:cs typeface="Barlow Semi-Bold"/>
                          <a:sym typeface="Barlow Semi-Bold"/>
                        </a:rPr>
                        <a:t>EDA - Categorical Feature Analysis</a:t>
                      </a:r>
                      <a:endParaRPr lang="en-US" sz="1100"/>
                    </a:p>
                  </a:txBody>
                  <a:tcPr marL="190500" marR="190500" marT="190500" marB="190500" anchor="ctr">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r>
              <a:tr h="4253942">
                <a:tc>
                  <a:txBody>
                    <a:bodyPr anchor="t" rtlCol="false"/>
                    <a:lstStyle/>
                    <a:p>
                      <a:pPr algn="l" marL="453392" indent="-226696" lvl="1">
                        <a:lnSpc>
                          <a:spcPts val="3150"/>
                        </a:lnSpc>
                        <a:buFont typeface="Arial"/>
                        <a:buChar char="•"/>
                        <a:defRPr/>
                      </a:pPr>
                      <a:endParaRPr lang="en-US" sz="1100"/>
                    </a:p>
                  </a:txBody>
                  <a:tcPr marL="190500" marR="190500" marT="190500" marB="190500" anchor="t">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c>
                  <a:txBody>
                    <a:bodyPr anchor="t" rtlCol="false"/>
                    <a:lstStyle/>
                    <a:p>
                      <a:pPr algn="l" marL="453392" indent="-226696" lvl="1">
                        <a:lnSpc>
                          <a:spcPts val="3150"/>
                        </a:lnSpc>
                        <a:buFont typeface="Arial"/>
                        <a:buChar char="•"/>
                        <a:defRPr/>
                      </a:pPr>
                      <a:r>
                        <a:rPr lang="en-US" sz="2100" spc="8">
                          <a:solidFill>
                            <a:srgbClr val="2A2E30"/>
                          </a:solidFill>
                          <a:latin typeface="Barlow"/>
                          <a:ea typeface="Barlow"/>
                          <a:cs typeface="Barlow"/>
                          <a:sym typeface="Barlow"/>
                        </a:rPr>
                        <a:t>All categorical columns are nominal, </a:t>
                      </a:r>
                      <a:r>
                        <a:rPr lang="en-US" b="true" sz="2100" spc="8">
                          <a:solidFill>
                            <a:srgbClr val="2A2E30"/>
                          </a:solidFill>
                          <a:latin typeface="Barlow Bold"/>
                          <a:ea typeface="Barlow Bold"/>
                          <a:cs typeface="Barlow Bold"/>
                          <a:sym typeface="Barlow Bold"/>
                        </a:rPr>
                        <a:t>except Contract columns (ordinal).</a:t>
                      </a:r>
                      <a:endParaRPr lang="en-US" sz="1100"/>
                    </a:p>
                    <a:p>
                      <a:pPr algn="l" marL="453392" indent="-226696" lvl="1">
                        <a:lnSpc>
                          <a:spcPts val="3150"/>
                        </a:lnSpc>
                        <a:buFont typeface="Arial"/>
                        <a:buChar char="•"/>
                      </a:pPr>
                      <a:r>
                        <a:rPr lang="en-US" sz="2100" spc="8">
                          <a:solidFill>
                            <a:srgbClr val="2A2E30"/>
                          </a:solidFill>
                          <a:latin typeface="Barlow"/>
                          <a:ea typeface="Barlow"/>
                          <a:cs typeface="Barlow"/>
                          <a:sym typeface="Barlow"/>
                        </a:rPr>
                        <a:t>Actions: To use ordinal encoder for Contract columns and one hot encoder for the rest while pre-processing.</a:t>
                      </a:r>
                    </a:p>
                  </a:txBody>
                  <a:tcPr marL="190500" marR="190500" marT="190500" marB="190500" anchor="t">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r>
            </a:tbl>
          </a:graphicData>
        </a:graphic>
      </p:graphicFrame>
      <p:graphicFrame>
        <p:nvGraphicFramePr>
          <p:cNvPr name="Object 4" id="4"/>
          <p:cNvGraphicFramePr/>
          <p:nvPr/>
        </p:nvGraphicFramePr>
        <p:xfrm>
          <a:off x="1705131" y="2512726"/>
          <a:ext cx="3771900" cy="4191000"/>
        </p:xfrm>
        <a:graphic>
          <a:graphicData uri="http://schemas.openxmlformats.org/presentationml/2006/ole">
            <p:oleObj imgW="4610100" imgH="50292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7578009"/>
          <a:ext cx="16230600" cy="2342130"/>
        </p:xfrm>
        <a:graphic>
          <a:graphicData uri="http://schemas.openxmlformats.org/drawingml/2006/table">
            <a:tbl>
              <a:tblPr/>
              <a:tblGrid>
                <a:gridCol w="15735300"/>
                <a:gridCol w="495300"/>
              </a:tblGrid>
              <a:tr h="942975">
                <a:tc>
                  <a:txBody>
                    <a:bodyPr anchor="t" rtlCol="false"/>
                    <a:lstStyle/>
                    <a:p>
                      <a:pPr algn="l">
                        <a:lnSpc>
                          <a:spcPts val="4200"/>
                        </a:lnSpc>
                        <a:defRPr/>
                      </a:pPr>
                      <a:r>
                        <a:rPr lang="en-US" sz="3000" b="true">
                          <a:solidFill>
                            <a:srgbClr val="2A2E30"/>
                          </a:solidFill>
                          <a:latin typeface="Barlow Semi-Bold"/>
                          <a:ea typeface="Barlow Semi-Bold"/>
                          <a:cs typeface="Barlow Semi-Bold"/>
                          <a:sym typeface="Barlow Semi-Bold"/>
                        </a:rPr>
                        <a:t>Correlation Analysis</a:t>
                      </a:r>
                      <a:endParaRPr lang="en-US" sz="1100"/>
                    </a:p>
                  </a:txBody>
                  <a:tcPr marL="190500" marR="190500" marT="190500" marB="190500" anchor="ctr">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c>
                  <a:txBody>
                    <a:bodyPr anchor="t" rtlCol="false"/>
                    <a:lstStyle/>
                    <a:p>
                      <a:pPr algn="l">
                        <a:lnSpc>
                          <a:spcPts val="4200"/>
                        </a:lnSpc>
                        <a:defRPr/>
                      </a:pPr>
                      <a:endParaRPr lang="en-US" sz="1100"/>
                    </a:p>
                  </a:txBody>
                  <a:tcPr marL="190500" marR="190500" marT="190500" marB="190500" anchor="ctr">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r>
              <a:tr h="1399155">
                <a:tc>
                  <a:txBody>
                    <a:bodyPr anchor="t" rtlCol="false"/>
                    <a:lstStyle/>
                    <a:p>
                      <a:pPr algn="l" marL="453392" indent="-226696" lvl="1">
                        <a:lnSpc>
                          <a:spcPts val="3150"/>
                        </a:lnSpc>
                        <a:buFont typeface="Arial"/>
                        <a:buChar char="•"/>
                        <a:defRPr/>
                      </a:pPr>
                      <a:r>
                        <a:rPr lang="en-US" sz="2100" spc="8">
                          <a:solidFill>
                            <a:srgbClr val="2A2E30"/>
                          </a:solidFill>
                          <a:latin typeface="Barlow"/>
                          <a:ea typeface="Barlow"/>
                          <a:cs typeface="Barlow"/>
                          <a:sym typeface="Barlow"/>
                        </a:rPr>
                        <a:t>Low monotonic relationship</a:t>
                      </a:r>
                      <a:endParaRPr lang="en-US" sz="1100"/>
                    </a:p>
                    <a:p>
                      <a:pPr algn="l" marL="453392" indent="-226696" lvl="1">
                        <a:lnSpc>
                          <a:spcPts val="3150"/>
                        </a:lnSpc>
                        <a:buFont typeface="Arial"/>
                        <a:buChar char="•"/>
                      </a:pPr>
                      <a:r>
                        <a:rPr lang="en-US" sz="2100" spc="8">
                          <a:solidFill>
                            <a:srgbClr val="2A2E30"/>
                          </a:solidFill>
                          <a:latin typeface="Barlow"/>
                          <a:ea typeface="Barlow"/>
                          <a:cs typeface="Barlow"/>
                          <a:sym typeface="Barlow"/>
                        </a:rPr>
                        <a:t>Directly proportional</a:t>
                      </a:r>
                    </a:p>
                  </a:txBody>
                  <a:tcPr marL="190500" marR="190500" marT="190500" marB="190500" anchor="t">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c>
                  <a:txBody>
                    <a:bodyPr anchor="t" rtlCol="false"/>
                    <a:lstStyle/>
                    <a:p>
                      <a:pPr algn="l" marL="453392" indent="-226696" lvl="1">
                        <a:lnSpc>
                          <a:spcPts val="3150"/>
                        </a:lnSpc>
                        <a:buFont typeface="Arial"/>
                        <a:buChar char="•"/>
                        <a:defRPr/>
                      </a:pPr>
                      <a:endParaRPr lang="en-US" sz="1100"/>
                    </a:p>
                  </a:txBody>
                  <a:tcPr marL="190500" marR="190500" marT="190500" marB="190500" anchor="t">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r>
            </a:tbl>
          </a:graphicData>
        </a:graphic>
      </p:graphicFrame>
      <p:sp>
        <p:nvSpPr>
          <p:cNvPr name="Freeform 3" id="3"/>
          <p:cNvSpPr/>
          <p:nvPr/>
        </p:nvSpPr>
        <p:spPr>
          <a:xfrm flipH="false" flipV="false" rot="0">
            <a:off x="1198318" y="2083097"/>
            <a:ext cx="15891364" cy="5701027"/>
          </a:xfrm>
          <a:custGeom>
            <a:avLst/>
            <a:gdLst/>
            <a:ahLst/>
            <a:cxnLst/>
            <a:rect r="r" b="b" t="t" l="l"/>
            <a:pathLst>
              <a:path h="5701027" w="15891364">
                <a:moveTo>
                  <a:pt x="0" y="0"/>
                </a:moveTo>
                <a:lnTo>
                  <a:pt x="15891364" y="0"/>
                </a:lnTo>
                <a:lnTo>
                  <a:pt x="15891364" y="5701027"/>
                </a:lnTo>
                <a:lnTo>
                  <a:pt x="0" y="5701027"/>
                </a:lnTo>
                <a:lnTo>
                  <a:pt x="0" y="0"/>
                </a:lnTo>
                <a:close/>
              </a:path>
            </a:pathLst>
          </a:custGeom>
          <a:blipFill>
            <a:blip r:embed="rId2"/>
            <a:stretch>
              <a:fillRect l="0" t="0" r="0" b="0"/>
            </a:stretch>
          </a:blipFill>
        </p:spPr>
      </p:sp>
      <p:sp>
        <p:nvSpPr>
          <p:cNvPr name="TextBox 4" id="4"/>
          <p:cNvSpPr txBox="true"/>
          <p:nvPr/>
        </p:nvSpPr>
        <p:spPr>
          <a:xfrm rot="0">
            <a:off x="1056310" y="616470"/>
            <a:ext cx="16258210" cy="1171575"/>
          </a:xfrm>
          <a:prstGeom prst="rect">
            <a:avLst/>
          </a:prstGeom>
        </p:spPr>
        <p:txBody>
          <a:bodyPr anchor="t" rtlCol="false" tIns="0" lIns="0" bIns="0" rIns="0">
            <a:spAutoFit/>
          </a:bodyPr>
          <a:lstStyle/>
          <a:p>
            <a:pPr algn="ctr">
              <a:lnSpc>
                <a:spcPts val="9242"/>
              </a:lnSpc>
            </a:pPr>
            <a:r>
              <a:rPr lang="en-US" b="true" sz="7702">
                <a:solidFill>
                  <a:srgbClr val="2A2E30"/>
                </a:solidFill>
                <a:latin typeface="Barlow Bold"/>
                <a:ea typeface="Barlow Bold"/>
                <a:cs typeface="Barlow Bold"/>
                <a:sym typeface="Barlow Bold"/>
              </a:rPr>
              <a:t>Data Understanding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70168" y="2549471"/>
            <a:ext cx="10473417" cy="5102207"/>
            <a:chOff x="0" y="0"/>
            <a:chExt cx="13964556" cy="6802942"/>
          </a:xfrm>
        </p:grpSpPr>
        <p:sp>
          <p:nvSpPr>
            <p:cNvPr name="TextBox 3" id="3"/>
            <p:cNvSpPr txBox="true"/>
            <p:nvPr/>
          </p:nvSpPr>
          <p:spPr>
            <a:xfrm rot="0">
              <a:off x="0" y="0"/>
              <a:ext cx="13964556" cy="1930400"/>
            </a:xfrm>
            <a:prstGeom prst="rect">
              <a:avLst/>
            </a:prstGeom>
          </p:spPr>
          <p:txBody>
            <a:bodyPr anchor="t" rtlCol="false" tIns="0" lIns="0" bIns="0" rIns="0">
              <a:spAutoFit/>
            </a:bodyPr>
            <a:lstStyle/>
            <a:p>
              <a:pPr algn="l">
                <a:lnSpc>
                  <a:spcPts val="11400"/>
                </a:lnSpc>
              </a:pPr>
              <a:r>
                <a:rPr lang="en-US" b="true" sz="9500">
                  <a:solidFill>
                    <a:srgbClr val="2A2E30"/>
                  </a:solidFill>
                  <a:latin typeface="Barlow Bold"/>
                  <a:ea typeface="Barlow Bold"/>
                  <a:cs typeface="Barlow Bold"/>
                  <a:sym typeface="Barlow Bold"/>
                </a:rPr>
                <a:t>3. Data Preparation</a:t>
              </a:r>
            </a:p>
          </p:txBody>
        </p:sp>
        <p:sp>
          <p:nvSpPr>
            <p:cNvPr name="TextBox 4" id="4"/>
            <p:cNvSpPr txBox="true"/>
            <p:nvPr/>
          </p:nvSpPr>
          <p:spPr>
            <a:xfrm rot="0">
              <a:off x="0" y="2666679"/>
              <a:ext cx="13964556" cy="4136264"/>
            </a:xfrm>
            <a:prstGeom prst="rect">
              <a:avLst/>
            </a:prstGeom>
          </p:spPr>
          <p:txBody>
            <a:bodyPr anchor="t" rtlCol="false" tIns="0" lIns="0" bIns="0" rIns="0">
              <a:spAutoFit/>
            </a:bodyPr>
            <a:lstStyle/>
            <a:p>
              <a:pPr algn="l" marL="596961" indent="-298480" lvl="1">
                <a:lnSpc>
                  <a:spcPts val="4147"/>
                </a:lnSpc>
                <a:buFont typeface="Arial"/>
                <a:buChar char="•"/>
              </a:pPr>
              <a:r>
                <a:rPr lang="en-US" sz="2764" spc="11">
                  <a:solidFill>
                    <a:srgbClr val="345C72"/>
                  </a:solidFill>
                  <a:latin typeface="Barlow"/>
                  <a:ea typeface="Barlow"/>
                  <a:cs typeface="Barlow"/>
                  <a:sym typeface="Barlow"/>
                </a:rPr>
                <a:t>Feature Engineering</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Binning</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Target Labeling</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Define X and y</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Train-Test Split</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Data Transformation Setup</a:t>
              </a:r>
            </a:p>
          </p:txBody>
        </p:sp>
      </p:grpSp>
      <p:sp>
        <p:nvSpPr>
          <p:cNvPr name="Freeform 5" id="5"/>
          <p:cNvSpPr/>
          <p:nvPr/>
        </p:nvSpPr>
        <p:spPr>
          <a:xfrm flipH="false" flipV="false" rot="0">
            <a:off x="-1684584" y="2700276"/>
            <a:ext cx="6822551" cy="4800595"/>
          </a:xfrm>
          <a:custGeom>
            <a:avLst/>
            <a:gdLst/>
            <a:ahLst/>
            <a:cxnLst/>
            <a:rect r="r" b="b" t="t" l="l"/>
            <a:pathLst>
              <a:path h="4800595" w="6822551">
                <a:moveTo>
                  <a:pt x="0" y="0"/>
                </a:moveTo>
                <a:lnTo>
                  <a:pt x="6822552" y="0"/>
                </a:lnTo>
                <a:lnTo>
                  <a:pt x="6822552" y="4800596"/>
                </a:lnTo>
                <a:lnTo>
                  <a:pt x="0" y="4800596"/>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Russian Abstract Wireframe Elements Concentric Sound Wave"/>
          <p:cNvSpPr/>
          <p:nvPr/>
        </p:nvSpPr>
        <p:spPr>
          <a:xfrm flipH="false" flipV="false" rot="0">
            <a:off x="10474325" y="1769517"/>
            <a:ext cx="6784975" cy="6747966"/>
          </a:xfrm>
          <a:custGeom>
            <a:avLst/>
            <a:gdLst/>
            <a:ahLst/>
            <a:cxnLst/>
            <a:rect r="r" b="b" t="t" l="l"/>
            <a:pathLst>
              <a:path h="6747966" w="6784975">
                <a:moveTo>
                  <a:pt x="0" y="0"/>
                </a:moveTo>
                <a:lnTo>
                  <a:pt x="6784975" y="0"/>
                </a:lnTo>
                <a:lnTo>
                  <a:pt x="6784975" y="6747966"/>
                </a:lnTo>
                <a:lnTo>
                  <a:pt x="0" y="6747966"/>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43705" y="1343974"/>
            <a:ext cx="12929436" cy="7523757"/>
            <a:chOff x="0" y="0"/>
            <a:chExt cx="17239248" cy="10031676"/>
          </a:xfrm>
        </p:grpSpPr>
        <p:sp>
          <p:nvSpPr>
            <p:cNvPr name="TextBox 4" id="4"/>
            <p:cNvSpPr txBox="true"/>
            <p:nvPr/>
          </p:nvSpPr>
          <p:spPr>
            <a:xfrm rot="0">
              <a:off x="0" y="-19050"/>
              <a:ext cx="17239248" cy="1644650"/>
            </a:xfrm>
            <a:prstGeom prst="rect">
              <a:avLst/>
            </a:prstGeom>
          </p:spPr>
          <p:txBody>
            <a:bodyPr anchor="t" rtlCol="false" tIns="0" lIns="0" bIns="0" rIns="0">
              <a:spAutoFit/>
            </a:bodyPr>
            <a:lstStyle/>
            <a:p>
              <a:pPr algn="l" marL="0" indent="0" lvl="0">
                <a:lnSpc>
                  <a:spcPts val="9600"/>
                </a:lnSpc>
              </a:pPr>
              <a:r>
                <a:rPr lang="en-US" b="true" sz="8000">
                  <a:solidFill>
                    <a:srgbClr val="2A2E30"/>
                  </a:solidFill>
                  <a:latin typeface="Barlow Bold"/>
                  <a:ea typeface="Barlow Bold"/>
                  <a:cs typeface="Barlow Bold"/>
                  <a:sym typeface="Barlow Bold"/>
                </a:rPr>
                <a:t>Overview</a:t>
              </a:r>
            </a:p>
          </p:txBody>
        </p:sp>
        <p:sp>
          <p:nvSpPr>
            <p:cNvPr name="TextBox 5" id="5"/>
            <p:cNvSpPr txBox="true"/>
            <p:nvPr/>
          </p:nvSpPr>
          <p:spPr>
            <a:xfrm rot="0">
              <a:off x="0" y="1864587"/>
              <a:ext cx="14767826" cy="568325"/>
            </a:xfrm>
            <a:prstGeom prst="rect">
              <a:avLst/>
            </a:prstGeom>
          </p:spPr>
          <p:txBody>
            <a:bodyPr anchor="t" rtlCol="false" tIns="0" lIns="0" bIns="0" rIns="0">
              <a:spAutoFit/>
            </a:bodyPr>
            <a:lstStyle/>
            <a:p>
              <a:pPr algn="l" marL="0" indent="0" lvl="0">
                <a:lnSpc>
                  <a:spcPts val="3359"/>
                </a:lnSpc>
              </a:pPr>
              <a:r>
                <a:rPr lang="en-US" sz="2799" u="none">
                  <a:solidFill>
                    <a:srgbClr val="345C72"/>
                  </a:solidFill>
                  <a:latin typeface="Barlow"/>
                  <a:ea typeface="Barlow"/>
                  <a:cs typeface="Barlow"/>
                  <a:sym typeface="Barlow"/>
                </a:rPr>
                <a:t>CRISP-DM Approach</a:t>
              </a:r>
            </a:p>
          </p:txBody>
        </p:sp>
        <p:sp>
          <p:nvSpPr>
            <p:cNvPr name="TextBox 6" id="6"/>
            <p:cNvSpPr txBox="true"/>
            <p:nvPr/>
          </p:nvSpPr>
          <p:spPr>
            <a:xfrm rot="0">
              <a:off x="0" y="4049765"/>
              <a:ext cx="12208794" cy="5981911"/>
            </a:xfrm>
            <a:prstGeom prst="rect">
              <a:avLst/>
            </a:prstGeom>
          </p:spPr>
          <p:txBody>
            <a:bodyPr anchor="t" rtlCol="false" tIns="0" lIns="0" bIns="0" rIns="0">
              <a:spAutoFit/>
            </a:bodyPr>
            <a:lstStyle/>
            <a:p>
              <a:pPr algn="l" marL="561341" indent="-280670" lvl="1">
                <a:lnSpc>
                  <a:spcPts val="5200"/>
                </a:lnSpc>
                <a:buAutoNum type="arabicPeriod" startAt="1"/>
              </a:pPr>
              <a:r>
                <a:rPr lang="en-US" sz="2600" spc="10">
                  <a:solidFill>
                    <a:srgbClr val="2A2E30"/>
                  </a:solidFill>
                  <a:latin typeface="Barlow"/>
                  <a:ea typeface="Barlow"/>
                  <a:cs typeface="Barlow"/>
                  <a:sym typeface="Barlow"/>
                </a:rPr>
                <a:t>Business Understanding</a:t>
              </a:r>
            </a:p>
            <a:p>
              <a:pPr algn="l" marL="561341" indent="-280670" lvl="1">
                <a:lnSpc>
                  <a:spcPts val="5200"/>
                </a:lnSpc>
                <a:buAutoNum type="arabicPeriod" startAt="1"/>
              </a:pPr>
              <a:r>
                <a:rPr lang="en-US" sz="2600" spc="10">
                  <a:solidFill>
                    <a:srgbClr val="2A2E30"/>
                  </a:solidFill>
                  <a:latin typeface="Barlow"/>
                  <a:ea typeface="Barlow"/>
                  <a:cs typeface="Barlow"/>
                  <a:sym typeface="Barlow"/>
                </a:rPr>
                <a:t>Data Understanding</a:t>
              </a:r>
            </a:p>
            <a:p>
              <a:pPr algn="l" marL="561341" indent="-280670" lvl="1">
                <a:lnSpc>
                  <a:spcPts val="5200"/>
                </a:lnSpc>
                <a:buAutoNum type="arabicPeriod" startAt="1"/>
              </a:pPr>
              <a:r>
                <a:rPr lang="en-US" sz="2600" spc="10">
                  <a:solidFill>
                    <a:srgbClr val="2A2E30"/>
                  </a:solidFill>
                  <a:latin typeface="Barlow"/>
                  <a:ea typeface="Barlow"/>
                  <a:cs typeface="Barlow"/>
                  <a:sym typeface="Barlow"/>
                </a:rPr>
                <a:t>Data Preparation</a:t>
              </a:r>
            </a:p>
            <a:p>
              <a:pPr algn="l" marL="561341" indent="-280670" lvl="1">
                <a:lnSpc>
                  <a:spcPts val="5200"/>
                </a:lnSpc>
                <a:buAutoNum type="arabicPeriod" startAt="1"/>
              </a:pPr>
              <a:r>
                <a:rPr lang="en-US" sz="2600" spc="10">
                  <a:solidFill>
                    <a:srgbClr val="2A2E30"/>
                  </a:solidFill>
                  <a:latin typeface="Barlow"/>
                  <a:ea typeface="Barlow"/>
                  <a:cs typeface="Barlow"/>
                  <a:sym typeface="Barlow"/>
                </a:rPr>
                <a:t>Modeling</a:t>
              </a:r>
            </a:p>
            <a:p>
              <a:pPr algn="l" marL="561341" indent="-280670" lvl="1">
                <a:lnSpc>
                  <a:spcPts val="5200"/>
                </a:lnSpc>
                <a:buAutoNum type="arabicPeriod" startAt="1"/>
              </a:pPr>
              <a:r>
                <a:rPr lang="en-US" sz="2600" spc="10">
                  <a:solidFill>
                    <a:srgbClr val="2A2E30"/>
                  </a:solidFill>
                  <a:latin typeface="Barlow"/>
                  <a:ea typeface="Barlow"/>
                  <a:cs typeface="Barlow"/>
                  <a:sym typeface="Barlow"/>
                </a:rPr>
                <a:t>Evaluation</a:t>
              </a:r>
            </a:p>
            <a:p>
              <a:pPr algn="l" marL="561341" indent="-280670" lvl="1">
                <a:lnSpc>
                  <a:spcPts val="5200"/>
                </a:lnSpc>
                <a:buAutoNum type="arabicPeriod" startAt="1"/>
              </a:pPr>
              <a:r>
                <a:rPr lang="en-US" sz="2600" spc="10">
                  <a:solidFill>
                    <a:srgbClr val="2A2E30"/>
                  </a:solidFill>
                  <a:latin typeface="Barlow"/>
                  <a:ea typeface="Barlow"/>
                  <a:cs typeface="Barlow"/>
                  <a:sym typeface="Barlow"/>
                </a:rPr>
                <a:t>Deployment</a:t>
              </a:r>
            </a:p>
            <a:p>
              <a:pPr algn="l" marL="561341" indent="-280670" lvl="1">
                <a:lnSpc>
                  <a:spcPts val="5200"/>
                </a:lnSpc>
                <a:buAutoNum type="arabicPeriod" startAt="1"/>
              </a:pPr>
              <a:r>
                <a:rPr lang="en-US" sz="2600" spc="10">
                  <a:solidFill>
                    <a:srgbClr val="2A2E30"/>
                  </a:solidFill>
                  <a:latin typeface="Barlow"/>
                  <a:ea typeface="Barlow"/>
                  <a:cs typeface="Barlow"/>
                  <a:sym typeface="Barlow"/>
                </a:rPr>
                <a:t>Conclusion and Recommendations</a:t>
              </a:r>
            </a:p>
          </p:txBody>
        </p:sp>
      </p:grpSp>
      <p:grpSp>
        <p:nvGrpSpPr>
          <p:cNvPr name="Group 7" id="7"/>
          <p:cNvGrpSpPr/>
          <p:nvPr/>
        </p:nvGrpSpPr>
        <p:grpSpPr>
          <a:xfrm rot="0">
            <a:off x="12119574" y="3266052"/>
            <a:ext cx="7188914" cy="8764322"/>
            <a:chOff x="0" y="0"/>
            <a:chExt cx="9585219" cy="11685763"/>
          </a:xfrm>
        </p:grpSpPr>
        <p:grpSp>
          <p:nvGrpSpPr>
            <p:cNvPr name="Group 8" id="8"/>
            <p:cNvGrpSpPr/>
            <p:nvPr/>
          </p:nvGrpSpPr>
          <p:grpSpPr>
            <a:xfrm rot="-2700000">
              <a:off x="-562750" y="7790982"/>
              <a:ext cx="7429400" cy="1485661"/>
              <a:chOff x="0" y="0"/>
              <a:chExt cx="31900754" cy="6379210"/>
            </a:xfrm>
          </p:grpSpPr>
          <p:sp>
            <p:nvSpPr>
              <p:cNvPr name="Freeform 9" id="9"/>
              <p:cNvSpPr/>
              <p:nvPr/>
            </p:nvSpPr>
            <p:spPr>
              <a:xfrm flipH="false" flipV="false" rot="0">
                <a:off x="0" y="0"/>
                <a:ext cx="31900754" cy="6379210"/>
              </a:xfrm>
              <a:custGeom>
                <a:avLst/>
                <a:gdLst/>
                <a:ahLst/>
                <a:cxnLst/>
                <a:rect r="r" b="b" t="t" l="l"/>
                <a:pathLst>
                  <a:path h="6379210" w="31900754">
                    <a:moveTo>
                      <a:pt x="25204906" y="0"/>
                    </a:moveTo>
                    <a:lnTo>
                      <a:pt x="8024961" y="0"/>
                    </a:lnTo>
                    <a:lnTo>
                      <a:pt x="6736517" y="7620"/>
                    </a:lnTo>
                    <a:lnTo>
                      <a:pt x="0" y="6379210"/>
                    </a:lnTo>
                    <a:lnTo>
                      <a:pt x="25254845" y="6379210"/>
                    </a:lnTo>
                    <a:lnTo>
                      <a:pt x="31900754" y="0"/>
                    </a:lnTo>
                    <a:close/>
                  </a:path>
                </a:pathLst>
              </a:custGeom>
              <a:solidFill>
                <a:srgbClr val="16191B"/>
              </a:solidFill>
            </p:spPr>
          </p:sp>
        </p:grpSp>
        <p:grpSp>
          <p:nvGrpSpPr>
            <p:cNvPr name="Group 10" id="10"/>
            <p:cNvGrpSpPr/>
            <p:nvPr/>
          </p:nvGrpSpPr>
          <p:grpSpPr>
            <a:xfrm rot="-2700000">
              <a:off x="3734095" y="6248668"/>
              <a:ext cx="6125442" cy="1485661"/>
              <a:chOff x="0" y="0"/>
              <a:chExt cx="26301750" cy="6379210"/>
            </a:xfrm>
          </p:grpSpPr>
          <p:sp>
            <p:nvSpPr>
              <p:cNvPr name="Freeform 11" id="11"/>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16191B"/>
              </a:solidFill>
            </p:spPr>
          </p:sp>
        </p:grpSp>
        <p:grpSp>
          <p:nvGrpSpPr>
            <p:cNvPr name="Group 12" id="12"/>
            <p:cNvGrpSpPr/>
            <p:nvPr/>
          </p:nvGrpSpPr>
          <p:grpSpPr>
            <a:xfrm rot="-2700000">
              <a:off x="3831566" y="1948101"/>
              <a:ext cx="6125442" cy="1485661"/>
              <a:chOff x="0" y="0"/>
              <a:chExt cx="26301750" cy="6379210"/>
            </a:xfrm>
          </p:grpSpPr>
          <p:sp>
            <p:nvSpPr>
              <p:cNvPr name="Freeform 13" id="13"/>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16191B"/>
              </a:solidFill>
            </p:spPr>
          </p:sp>
        </p:gr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102914" y="1028700"/>
          <a:ext cx="9156386" cy="7469137"/>
        </p:xfrm>
        <a:graphic>
          <a:graphicData uri="http://schemas.openxmlformats.org/drawingml/2006/table">
            <a:tbl>
              <a:tblPr/>
              <a:tblGrid>
                <a:gridCol w="9156386"/>
              </a:tblGrid>
              <a:tr h="904875">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Feature Engineering</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781050">
                <a:tc>
                  <a:txBody>
                    <a:bodyPr anchor="t" rtlCol="false"/>
                    <a:lstStyle/>
                    <a:p>
                      <a:pPr algn="l">
                        <a:lnSpc>
                          <a:spcPts val="3150"/>
                        </a:lnSpc>
                        <a:defRPr/>
                      </a:pPr>
                      <a:r>
                        <a:rPr lang="en-US" sz="2100" spc="8">
                          <a:solidFill>
                            <a:srgbClr val="2A2E30"/>
                          </a:solidFill>
                          <a:latin typeface="Barlow"/>
                          <a:ea typeface="Barlow"/>
                          <a:cs typeface="Barlow"/>
                          <a:sym typeface="Barlow"/>
                        </a:rPr>
                        <a:t>Total Charges = tenure x Monthly Charges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15937">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Binning</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143000">
                <a:tc>
                  <a:txBody>
                    <a:bodyPr anchor="t" rtlCol="false"/>
                    <a:lstStyle/>
                    <a:p>
                      <a:pPr algn="l">
                        <a:lnSpc>
                          <a:spcPts val="2940"/>
                        </a:lnSpc>
                        <a:defRPr/>
                      </a:pPr>
                      <a:r>
                        <a:rPr lang="en-US" sz="2100" spc="8">
                          <a:solidFill>
                            <a:srgbClr val="2A2E30"/>
                          </a:solidFill>
                          <a:latin typeface="Barlow"/>
                          <a:ea typeface="Barlow"/>
                          <a:cs typeface="Barlow"/>
                          <a:sym typeface="Barlow"/>
                        </a:rPr>
                        <a:t>Equal frequencies based on quarter quantile on tenure, monthly charges, and total charges.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04875">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Target Labeling</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771525">
                <a:tc>
                  <a:txBody>
                    <a:bodyPr anchor="t" rtlCol="false"/>
                    <a:lstStyle/>
                    <a:p>
                      <a:pPr algn="l">
                        <a:lnSpc>
                          <a:spcPts val="2940"/>
                        </a:lnSpc>
                        <a:defRPr/>
                      </a:pPr>
                      <a:r>
                        <a:rPr lang="en-US" sz="2100" spc="8">
                          <a:solidFill>
                            <a:srgbClr val="2A2E30"/>
                          </a:solidFill>
                          <a:latin typeface="Barlow"/>
                          <a:ea typeface="Barlow"/>
                          <a:cs typeface="Barlow"/>
                          <a:sym typeface="Barlow"/>
                        </a:rPr>
                        <a:t>Churn ⟶ 1, Not Churn ⟶ 0</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04875">
                <a:tc>
                  <a:txBody>
                    <a:bodyPr anchor="t" rtlCol="false"/>
                    <a:lstStyle/>
                    <a:p>
                      <a:pPr algn="l">
                        <a:lnSpc>
                          <a:spcPts val="3919"/>
                        </a:lnSpc>
                        <a:defRPr/>
                      </a:pPr>
                      <a:r>
                        <a:rPr lang="en-US" sz="2799" spc="11" b="true">
                          <a:solidFill>
                            <a:srgbClr val="2A2E30"/>
                          </a:solidFill>
                          <a:latin typeface="Barlow Semi-Bold"/>
                          <a:ea typeface="Barlow Semi-Bold"/>
                          <a:cs typeface="Barlow Semi-Bold"/>
                          <a:sym typeface="Barlow Semi-Bold"/>
                        </a:rPr>
                        <a:t>Define Features and Target</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143000">
                <a:tc>
                  <a:txBody>
                    <a:bodyPr anchor="t" rtlCol="false"/>
                    <a:lstStyle/>
                    <a:p>
                      <a:pPr algn="l">
                        <a:lnSpc>
                          <a:spcPts val="2940"/>
                        </a:lnSpc>
                        <a:defRPr/>
                      </a:pPr>
                      <a:r>
                        <a:rPr lang="en-US" sz="2100" spc="8">
                          <a:solidFill>
                            <a:srgbClr val="2A2E30"/>
                          </a:solidFill>
                          <a:latin typeface="Barlow"/>
                          <a:ea typeface="Barlow"/>
                          <a:cs typeface="Barlow"/>
                          <a:sym typeface="Barlow"/>
                        </a:rPr>
                        <a:t>Features (X): All columns except Churn</a:t>
                      </a:r>
                      <a:endParaRPr lang="en-US" sz="1100"/>
                    </a:p>
                    <a:p>
                      <a:pPr algn="l">
                        <a:lnSpc>
                          <a:spcPts val="2940"/>
                        </a:lnSpc>
                      </a:pPr>
                      <a:r>
                        <a:rPr lang="en-US" sz="2100" spc="8">
                          <a:solidFill>
                            <a:srgbClr val="2A2E30"/>
                          </a:solidFill>
                          <a:latin typeface="Barlow"/>
                          <a:ea typeface="Barlow"/>
                          <a:cs typeface="Barlow"/>
                          <a:sym typeface="Barlow"/>
                        </a:rPr>
                        <a:t>Target (y): Churn</a:t>
                      </a:r>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9120144">
            <a:off x="-2463045" y="7237643"/>
            <a:ext cx="8476077" cy="8429844"/>
          </a:xfrm>
          <a:custGeom>
            <a:avLst/>
            <a:gdLst/>
            <a:ahLst/>
            <a:cxnLst/>
            <a:rect r="r" b="b" t="t" l="l"/>
            <a:pathLst>
              <a:path h="8429844" w="8476077">
                <a:moveTo>
                  <a:pt x="0" y="0"/>
                </a:moveTo>
                <a:lnTo>
                  <a:pt x="8476077" y="0"/>
                </a:lnTo>
                <a:lnTo>
                  <a:pt x="8476077" y="8429844"/>
                </a:lnTo>
                <a:lnTo>
                  <a:pt x="0" y="8429844"/>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028700"/>
            <a:ext cx="5838185" cy="1457009"/>
            <a:chOff x="0" y="0"/>
            <a:chExt cx="7784247" cy="1942679"/>
          </a:xfrm>
        </p:grpSpPr>
        <p:sp>
          <p:nvSpPr>
            <p:cNvPr name="TextBox 5" id="5"/>
            <p:cNvSpPr txBox="true"/>
            <p:nvPr/>
          </p:nvSpPr>
          <p:spPr>
            <a:xfrm rot="0">
              <a:off x="0" y="-19050"/>
              <a:ext cx="7784247" cy="1035050"/>
            </a:xfrm>
            <a:prstGeom prst="rect">
              <a:avLst/>
            </a:prstGeom>
          </p:spPr>
          <p:txBody>
            <a:bodyPr anchor="t" rtlCol="false" tIns="0" lIns="0" bIns="0" rIns="0">
              <a:spAutoFit/>
            </a:bodyPr>
            <a:lstStyle/>
            <a:p>
              <a:pPr algn="l">
                <a:lnSpc>
                  <a:spcPts val="6000"/>
                </a:lnSpc>
              </a:pPr>
              <a:r>
                <a:rPr lang="en-US" sz="5000" b="true">
                  <a:solidFill>
                    <a:srgbClr val="2A2E30"/>
                  </a:solidFill>
                  <a:latin typeface="Barlow Bold"/>
                  <a:ea typeface="Barlow Bold"/>
                  <a:cs typeface="Barlow Bold"/>
                  <a:sym typeface="Barlow Bold"/>
                </a:rPr>
                <a:t>Data Preparation</a:t>
              </a:r>
            </a:p>
          </p:txBody>
        </p:sp>
        <p:sp>
          <p:nvSpPr>
            <p:cNvPr name="TextBox 6" id="6"/>
            <p:cNvSpPr txBox="true"/>
            <p:nvPr/>
          </p:nvSpPr>
          <p:spPr>
            <a:xfrm rot="0">
              <a:off x="0" y="1361654"/>
              <a:ext cx="7784247" cy="581025"/>
            </a:xfrm>
            <a:prstGeom prst="rect">
              <a:avLst/>
            </a:prstGeom>
          </p:spPr>
          <p:txBody>
            <a:bodyPr anchor="t" rtlCol="false" tIns="0" lIns="0" bIns="0" rIns="0">
              <a:spAutoFit/>
            </a:bodyPr>
            <a:lstStyle/>
            <a:p>
              <a:pPr algn="l">
                <a:lnSpc>
                  <a:spcPts val="3749"/>
                </a:lnSpc>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3077213"/>
          <a:ext cx="16230600" cy="5367779"/>
        </p:xfrm>
        <a:graphic>
          <a:graphicData uri="http://schemas.openxmlformats.org/drawingml/2006/table">
            <a:tbl>
              <a:tblPr/>
              <a:tblGrid>
                <a:gridCol w="10251398"/>
                <a:gridCol w="5979202"/>
              </a:tblGrid>
              <a:tr h="1113837">
                <a:tc>
                  <a:txBody>
                    <a:bodyPr anchor="t" rtlCol="false"/>
                    <a:lstStyle/>
                    <a:p>
                      <a:pPr algn="l">
                        <a:lnSpc>
                          <a:spcPts val="4200"/>
                        </a:lnSpc>
                        <a:defRPr/>
                      </a:pPr>
                      <a:endParaRPr lang="en-US" sz="1100"/>
                    </a:p>
                  </a:txBody>
                  <a:tcPr marL="190500" marR="190500" marT="190500" marB="190500" anchor="ctr">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c>
                  <a:txBody>
                    <a:bodyPr anchor="t" rtlCol="false"/>
                    <a:lstStyle/>
                    <a:p>
                      <a:pPr algn="l">
                        <a:lnSpc>
                          <a:spcPts val="4200"/>
                        </a:lnSpc>
                        <a:defRPr/>
                      </a:pPr>
                      <a:r>
                        <a:rPr lang="en-US" sz="3000" b="true">
                          <a:solidFill>
                            <a:srgbClr val="2A2E30"/>
                          </a:solidFill>
                          <a:latin typeface="Barlow Semi-Bold"/>
                          <a:ea typeface="Barlow Semi-Bold"/>
                          <a:cs typeface="Barlow Semi-Bold"/>
                          <a:sym typeface="Barlow Semi-Bold"/>
                        </a:rPr>
                        <a:t>Train-Test Split</a:t>
                      </a:r>
                      <a:endParaRPr lang="en-US" sz="1100"/>
                    </a:p>
                  </a:txBody>
                  <a:tcPr marL="190500" marR="190500" marT="190500" marB="190500" anchor="ctr">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r>
              <a:tr h="4253942">
                <a:tc>
                  <a:txBody>
                    <a:bodyPr anchor="t" rtlCol="false"/>
                    <a:lstStyle/>
                    <a:p>
                      <a:pPr algn="l" marL="453392" indent="-226696" lvl="1">
                        <a:lnSpc>
                          <a:spcPts val="3150"/>
                        </a:lnSpc>
                        <a:buFont typeface="Arial"/>
                        <a:buChar char="•"/>
                        <a:defRPr/>
                      </a:pPr>
                      <a:endParaRPr lang="en-US" sz="1100"/>
                    </a:p>
                  </a:txBody>
                  <a:tcPr marL="190500" marR="190500" marT="190500" marB="190500" anchor="t">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c>
                  <a:txBody>
                    <a:bodyPr anchor="t" rtlCol="false"/>
                    <a:lstStyle/>
                    <a:p>
                      <a:pPr algn="l" marL="453392" indent="-226696" lvl="1">
                        <a:lnSpc>
                          <a:spcPts val="3150"/>
                        </a:lnSpc>
                        <a:buFont typeface="Arial"/>
                        <a:buChar char="•"/>
                        <a:defRPr/>
                      </a:pPr>
                      <a:r>
                        <a:rPr lang="en-US" sz="2100" spc="8">
                          <a:solidFill>
                            <a:srgbClr val="2A2E30"/>
                          </a:solidFill>
                          <a:latin typeface="Barlow"/>
                          <a:ea typeface="Barlow"/>
                          <a:cs typeface="Barlow"/>
                          <a:sym typeface="Barlow"/>
                        </a:rPr>
                        <a:t>Train Size: 80 %</a:t>
                      </a:r>
                      <a:endParaRPr lang="en-US" sz="1100"/>
                    </a:p>
                    <a:p>
                      <a:pPr algn="l" marL="453392" indent="-226696" lvl="1">
                        <a:lnSpc>
                          <a:spcPts val="3150"/>
                        </a:lnSpc>
                        <a:buFont typeface="Arial"/>
                        <a:buChar char="•"/>
                      </a:pPr>
                      <a:r>
                        <a:rPr lang="en-US" sz="2100" spc="8">
                          <a:solidFill>
                            <a:srgbClr val="2A2E30"/>
                          </a:solidFill>
                          <a:latin typeface="Barlow"/>
                          <a:ea typeface="Barlow"/>
                          <a:cs typeface="Barlow"/>
                          <a:sym typeface="Barlow"/>
                        </a:rPr>
                        <a:t>Test Size: 20 %</a:t>
                      </a:r>
                    </a:p>
                    <a:p>
                      <a:pPr algn="l" marL="453392" indent="-226696" lvl="1">
                        <a:lnSpc>
                          <a:spcPts val="3150"/>
                        </a:lnSpc>
                        <a:buFont typeface="Arial"/>
                        <a:buChar char="•"/>
                      </a:pPr>
                      <a:r>
                        <a:rPr lang="en-US" sz="2100" spc="8">
                          <a:solidFill>
                            <a:srgbClr val="2A2E30"/>
                          </a:solidFill>
                          <a:latin typeface="Barlow"/>
                          <a:ea typeface="Barlow"/>
                          <a:cs typeface="Barlow"/>
                          <a:sym typeface="Barlow"/>
                        </a:rPr>
                        <a:t>Stratify on target</a:t>
                      </a:r>
                    </a:p>
                  </a:txBody>
                  <a:tcPr marL="190500" marR="190500" marT="190500" marB="190500" anchor="t">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r>
            </a:tbl>
          </a:graphicData>
        </a:graphic>
      </p:graphicFrame>
      <p:sp>
        <p:nvSpPr>
          <p:cNvPr name="Freeform 3" id="3"/>
          <p:cNvSpPr/>
          <p:nvPr/>
        </p:nvSpPr>
        <p:spPr>
          <a:xfrm flipH="false" flipV="false" rot="0">
            <a:off x="0" y="2804622"/>
            <a:ext cx="11124133" cy="5912962"/>
          </a:xfrm>
          <a:custGeom>
            <a:avLst/>
            <a:gdLst/>
            <a:ahLst/>
            <a:cxnLst/>
            <a:rect r="r" b="b" t="t" l="l"/>
            <a:pathLst>
              <a:path h="5912962" w="11124133">
                <a:moveTo>
                  <a:pt x="0" y="0"/>
                </a:moveTo>
                <a:lnTo>
                  <a:pt x="11124133" y="0"/>
                </a:lnTo>
                <a:lnTo>
                  <a:pt x="11124133" y="5912961"/>
                </a:lnTo>
                <a:lnTo>
                  <a:pt x="0" y="5912961"/>
                </a:lnTo>
                <a:lnTo>
                  <a:pt x="0" y="0"/>
                </a:lnTo>
                <a:close/>
              </a:path>
            </a:pathLst>
          </a:custGeom>
          <a:blipFill>
            <a:blip r:embed="rId2"/>
            <a:stretch>
              <a:fillRect l="0" t="0" r="0" b="0"/>
            </a:stretch>
          </a:blipFill>
        </p:spPr>
      </p:sp>
      <p:sp>
        <p:nvSpPr>
          <p:cNvPr name="TextBox 4" id="4"/>
          <p:cNvSpPr txBox="true"/>
          <p:nvPr/>
        </p:nvSpPr>
        <p:spPr>
          <a:xfrm rot="0">
            <a:off x="1056310" y="1028700"/>
            <a:ext cx="16258210" cy="1171575"/>
          </a:xfrm>
          <a:prstGeom prst="rect">
            <a:avLst/>
          </a:prstGeom>
        </p:spPr>
        <p:txBody>
          <a:bodyPr anchor="t" rtlCol="false" tIns="0" lIns="0" bIns="0" rIns="0">
            <a:spAutoFit/>
          </a:bodyPr>
          <a:lstStyle/>
          <a:p>
            <a:pPr algn="ctr">
              <a:lnSpc>
                <a:spcPts val="9242"/>
              </a:lnSpc>
            </a:pPr>
            <a:r>
              <a:rPr lang="en-US" b="true" sz="7702">
                <a:solidFill>
                  <a:srgbClr val="2A2E30"/>
                </a:solidFill>
                <a:latin typeface="Barlow Bold"/>
                <a:ea typeface="Barlow Bold"/>
                <a:cs typeface="Barlow Bold"/>
                <a:sym typeface="Barlow Bold"/>
              </a:rPr>
              <a:t>Data Preparation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346665">
            <a:off x="13698353" y="-2914049"/>
            <a:ext cx="7202852" cy="7163563"/>
          </a:xfrm>
          <a:custGeom>
            <a:avLst/>
            <a:gdLst/>
            <a:ahLst/>
            <a:cxnLst/>
            <a:rect r="r" b="b" t="t" l="l"/>
            <a:pathLst>
              <a:path h="7163563" w="7202852">
                <a:moveTo>
                  <a:pt x="0" y="0"/>
                </a:moveTo>
                <a:lnTo>
                  <a:pt x="7202852" y="0"/>
                </a:lnTo>
                <a:lnTo>
                  <a:pt x="7202852" y="7163563"/>
                </a:lnTo>
                <a:lnTo>
                  <a:pt x="0" y="7163563"/>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46665">
            <a:off x="7313057" y="-5014027"/>
            <a:ext cx="7202852" cy="7163563"/>
          </a:xfrm>
          <a:custGeom>
            <a:avLst/>
            <a:gdLst/>
            <a:ahLst/>
            <a:cxnLst/>
            <a:rect r="r" b="b" t="t" l="l"/>
            <a:pathLst>
              <a:path h="7163563" w="7202852">
                <a:moveTo>
                  <a:pt x="0" y="0"/>
                </a:moveTo>
                <a:lnTo>
                  <a:pt x="7202852" y="0"/>
                </a:lnTo>
                <a:lnTo>
                  <a:pt x="7202852" y="7163563"/>
                </a:lnTo>
                <a:lnTo>
                  <a:pt x="0" y="7163563"/>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431070"/>
            <a:ext cx="8488290" cy="1781175"/>
          </a:xfrm>
          <a:prstGeom prst="rect">
            <a:avLst/>
          </a:prstGeom>
        </p:spPr>
        <p:txBody>
          <a:bodyPr anchor="t" rtlCol="false" tIns="0" lIns="0" bIns="0" rIns="0">
            <a:spAutoFit/>
          </a:bodyPr>
          <a:lstStyle/>
          <a:p>
            <a:pPr algn="l">
              <a:lnSpc>
                <a:spcPts val="9359"/>
              </a:lnSpc>
            </a:pPr>
            <a:r>
              <a:rPr lang="en-US" sz="7799" b="true">
                <a:solidFill>
                  <a:srgbClr val="2A2E30"/>
                </a:solidFill>
                <a:latin typeface="Barlow Bold"/>
                <a:ea typeface="Barlow Bold"/>
                <a:cs typeface="Barlow Bold"/>
                <a:sym typeface="Barlow Bold"/>
              </a:rPr>
              <a:t>Data Preparation</a:t>
            </a:r>
          </a:p>
          <a:p>
            <a:pPr algn="l">
              <a:lnSpc>
                <a:spcPts val="4680"/>
              </a:lnSpc>
            </a:pPr>
            <a:r>
              <a:rPr lang="en-US" sz="3900" b="true">
                <a:solidFill>
                  <a:srgbClr val="2A2E30"/>
                </a:solidFill>
                <a:latin typeface="Barlow Bold"/>
                <a:ea typeface="Barlow Bold"/>
                <a:cs typeface="Barlow Bold"/>
                <a:sym typeface="Barlow Bold"/>
              </a:rPr>
              <a:t>Data Transformation Setup</a:t>
            </a:r>
          </a:p>
        </p:txBody>
      </p:sp>
      <p:sp>
        <p:nvSpPr>
          <p:cNvPr name="TextBox 5" id="5"/>
          <p:cNvSpPr txBox="true"/>
          <p:nvPr/>
        </p:nvSpPr>
        <p:spPr>
          <a:xfrm rot="0">
            <a:off x="1217044" y="5086597"/>
            <a:ext cx="2459408" cy="476250"/>
          </a:xfrm>
          <a:prstGeom prst="rect">
            <a:avLst/>
          </a:prstGeom>
        </p:spPr>
        <p:txBody>
          <a:bodyPr anchor="t" rtlCol="false" tIns="0" lIns="0" bIns="0" rIns="0">
            <a:spAutoFit/>
          </a:bodyPr>
          <a:lstStyle/>
          <a:p>
            <a:pPr algn="l">
              <a:lnSpc>
                <a:spcPts val="3600"/>
              </a:lnSpc>
            </a:pPr>
            <a:r>
              <a:rPr lang="en-US" sz="3000" b="true">
                <a:solidFill>
                  <a:srgbClr val="2A2E30"/>
                </a:solidFill>
                <a:latin typeface="Barlow Semi-Bold"/>
                <a:ea typeface="Barlow Semi-Bold"/>
                <a:cs typeface="Barlow Semi-Bold"/>
                <a:sym typeface="Barlow Semi-Bold"/>
              </a:rPr>
              <a:t>Step 1</a:t>
            </a:r>
          </a:p>
        </p:txBody>
      </p:sp>
      <p:sp>
        <p:nvSpPr>
          <p:cNvPr name="TextBox 6" id="6"/>
          <p:cNvSpPr txBox="true"/>
          <p:nvPr/>
        </p:nvSpPr>
        <p:spPr>
          <a:xfrm rot="0">
            <a:off x="4565670" y="5086597"/>
            <a:ext cx="2459408" cy="476250"/>
          </a:xfrm>
          <a:prstGeom prst="rect">
            <a:avLst/>
          </a:prstGeom>
        </p:spPr>
        <p:txBody>
          <a:bodyPr anchor="t" rtlCol="false" tIns="0" lIns="0" bIns="0" rIns="0">
            <a:spAutoFit/>
          </a:bodyPr>
          <a:lstStyle/>
          <a:p>
            <a:pPr algn="l">
              <a:lnSpc>
                <a:spcPts val="3600"/>
              </a:lnSpc>
            </a:pPr>
            <a:r>
              <a:rPr lang="en-US" sz="3000" b="true">
                <a:solidFill>
                  <a:srgbClr val="2A2E30"/>
                </a:solidFill>
                <a:latin typeface="Barlow Semi-Bold"/>
                <a:ea typeface="Barlow Semi-Bold"/>
                <a:cs typeface="Barlow Semi-Bold"/>
                <a:sym typeface="Barlow Semi-Bold"/>
              </a:rPr>
              <a:t>Step 2</a:t>
            </a:r>
          </a:p>
        </p:txBody>
      </p:sp>
      <p:sp>
        <p:nvSpPr>
          <p:cNvPr name="TextBox 7" id="7"/>
          <p:cNvSpPr txBox="true"/>
          <p:nvPr/>
        </p:nvSpPr>
        <p:spPr>
          <a:xfrm rot="0">
            <a:off x="7914296" y="5086597"/>
            <a:ext cx="2459408" cy="476250"/>
          </a:xfrm>
          <a:prstGeom prst="rect">
            <a:avLst/>
          </a:prstGeom>
        </p:spPr>
        <p:txBody>
          <a:bodyPr anchor="t" rtlCol="false" tIns="0" lIns="0" bIns="0" rIns="0">
            <a:spAutoFit/>
          </a:bodyPr>
          <a:lstStyle/>
          <a:p>
            <a:pPr algn="l">
              <a:lnSpc>
                <a:spcPts val="3600"/>
              </a:lnSpc>
            </a:pPr>
            <a:r>
              <a:rPr lang="en-US" sz="3000" b="true">
                <a:solidFill>
                  <a:srgbClr val="2A2E30"/>
                </a:solidFill>
                <a:latin typeface="Barlow Semi-Bold"/>
                <a:ea typeface="Barlow Semi-Bold"/>
                <a:cs typeface="Barlow Semi-Bold"/>
                <a:sym typeface="Barlow Semi-Bold"/>
              </a:rPr>
              <a:t>Step 3</a:t>
            </a:r>
          </a:p>
        </p:txBody>
      </p:sp>
      <p:sp>
        <p:nvSpPr>
          <p:cNvPr name="TextBox 8" id="8"/>
          <p:cNvSpPr txBox="true"/>
          <p:nvPr/>
        </p:nvSpPr>
        <p:spPr>
          <a:xfrm rot="0">
            <a:off x="11262922" y="5086597"/>
            <a:ext cx="2459408" cy="476250"/>
          </a:xfrm>
          <a:prstGeom prst="rect">
            <a:avLst/>
          </a:prstGeom>
        </p:spPr>
        <p:txBody>
          <a:bodyPr anchor="t" rtlCol="false" tIns="0" lIns="0" bIns="0" rIns="0">
            <a:spAutoFit/>
          </a:bodyPr>
          <a:lstStyle/>
          <a:p>
            <a:pPr algn="l">
              <a:lnSpc>
                <a:spcPts val="3600"/>
              </a:lnSpc>
            </a:pPr>
            <a:r>
              <a:rPr lang="en-US" sz="3000" b="true">
                <a:solidFill>
                  <a:srgbClr val="2A2E30"/>
                </a:solidFill>
                <a:latin typeface="Barlow Semi-Bold"/>
                <a:ea typeface="Barlow Semi-Bold"/>
                <a:cs typeface="Barlow Semi-Bold"/>
                <a:sym typeface="Barlow Semi-Bold"/>
              </a:rPr>
              <a:t>Step 4</a:t>
            </a:r>
          </a:p>
        </p:txBody>
      </p:sp>
      <p:sp>
        <p:nvSpPr>
          <p:cNvPr name="TextBox 9" id="9"/>
          <p:cNvSpPr txBox="true"/>
          <p:nvPr/>
        </p:nvSpPr>
        <p:spPr>
          <a:xfrm rot="0">
            <a:off x="14611548" y="5086597"/>
            <a:ext cx="2459408" cy="476250"/>
          </a:xfrm>
          <a:prstGeom prst="rect">
            <a:avLst/>
          </a:prstGeom>
        </p:spPr>
        <p:txBody>
          <a:bodyPr anchor="t" rtlCol="false" tIns="0" lIns="0" bIns="0" rIns="0">
            <a:spAutoFit/>
          </a:bodyPr>
          <a:lstStyle/>
          <a:p>
            <a:pPr algn="l">
              <a:lnSpc>
                <a:spcPts val="3600"/>
              </a:lnSpc>
            </a:pPr>
            <a:r>
              <a:rPr lang="en-US" sz="3000" b="true">
                <a:solidFill>
                  <a:srgbClr val="2A2E30"/>
                </a:solidFill>
                <a:latin typeface="Barlow Semi-Bold"/>
                <a:ea typeface="Barlow Semi-Bold"/>
                <a:cs typeface="Barlow Semi-Bold"/>
                <a:sym typeface="Barlow Semi-Bold"/>
              </a:rPr>
              <a:t>Step 5</a:t>
            </a:r>
          </a:p>
        </p:txBody>
      </p:sp>
      <p:grpSp>
        <p:nvGrpSpPr>
          <p:cNvPr name="Group 10" id="10"/>
          <p:cNvGrpSpPr/>
          <p:nvPr/>
        </p:nvGrpSpPr>
        <p:grpSpPr>
          <a:xfrm rot="0">
            <a:off x="1217044" y="6311322"/>
            <a:ext cx="2462801" cy="3870811"/>
            <a:chOff x="0" y="0"/>
            <a:chExt cx="3283734" cy="5161081"/>
          </a:xfrm>
        </p:grpSpPr>
        <p:sp>
          <p:nvSpPr>
            <p:cNvPr name="TextBox 11" id="11"/>
            <p:cNvSpPr txBox="true"/>
            <p:nvPr/>
          </p:nvSpPr>
          <p:spPr>
            <a:xfrm rot="0">
              <a:off x="0" y="-123825"/>
              <a:ext cx="3283734" cy="518371"/>
            </a:xfrm>
            <a:prstGeom prst="rect">
              <a:avLst/>
            </a:prstGeom>
          </p:spPr>
          <p:txBody>
            <a:bodyPr anchor="t" rtlCol="false" tIns="0" lIns="0" bIns="0" rIns="0">
              <a:spAutoFit/>
            </a:bodyPr>
            <a:lstStyle/>
            <a:p>
              <a:pPr algn="l">
                <a:lnSpc>
                  <a:spcPts val="3520"/>
                </a:lnSpc>
              </a:pPr>
              <a:r>
                <a:rPr lang="en-US" sz="2000" spc="8" u="sng">
                  <a:solidFill>
                    <a:srgbClr val="2A2E30"/>
                  </a:solidFill>
                  <a:latin typeface="Barlow"/>
                  <a:ea typeface="Barlow"/>
                  <a:cs typeface="Barlow"/>
                  <a:sym typeface="Barlow"/>
                </a:rPr>
                <a:t>Identify Column</a:t>
              </a:r>
              <a:r>
                <a:rPr lang="en-US" sz="2000" spc="8" u="sng">
                  <a:solidFill>
                    <a:srgbClr val="2A2E30"/>
                  </a:solidFill>
                  <a:latin typeface="Barlow"/>
                  <a:ea typeface="Barlow"/>
                  <a:cs typeface="Barlow"/>
                  <a:sym typeface="Barlow"/>
                </a:rPr>
                <a:t>s</a:t>
              </a:r>
            </a:p>
          </p:txBody>
        </p:sp>
        <p:sp>
          <p:nvSpPr>
            <p:cNvPr name="TextBox 12" id="12"/>
            <p:cNvSpPr txBox="true"/>
            <p:nvPr/>
          </p:nvSpPr>
          <p:spPr>
            <a:xfrm rot="0">
              <a:off x="0" y="742328"/>
              <a:ext cx="3283734" cy="4418753"/>
            </a:xfrm>
            <a:prstGeom prst="rect">
              <a:avLst/>
            </a:prstGeom>
          </p:spPr>
          <p:txBody>
            <a:bodyPr anchor="t" rtlCol="false" tIns="0" lIns="0" bIns="0" rIns="0">
              <a:spAutoFit/>
            </a:bodyPr>
            <a:lstStyle/>
            <a:p>
              <a:pPr algn="l">
                <a:lnSpc>
                  <a:spcPts val="2660"/>
                </a:lnSpc>
              </a:pPr>
              <a:r>
                <a:rPr lang="en-US" sz="1900" spc="7">
                  <a:solidFill>
                    <a:srgbClr val="2A2E30"/>
                  </a:solidFill>
                  <a:latin typeface="Barlow"/>
                  <a:ea typeface="Barlow"/>
                  <a:cs typeface="Barlow"/>
                  <a:sym typeface="Barlow"/>
                </a:rPr>
                <a:t>Extract</a:t>
              </a:r>
              <a:r>
                <a:rPr lang="en-US" sz="1900" spc="7">
                  <a:solidFill>
                    <a:srgbClr val="2A2E30"/>
                  </a:solidFill>
                  <a:latin typeface="Barlow"/>
                  <a:ea typeface="Barlow"/>
                  <a:cs typeface="Barlow"/>
                  <a:sym typeface="Barlow"/>
                </a:rPr>
                <a:t> categorical columns (excluding Churn and Contract), numeric columns, and binary columns (with exactly 2 unique values) to categorize the data appropriately for preprocessing.</a:t>
              </a:r>
            </a:p>
            <a:p>
              <a:pPr algn="l">
                <a:lnSpc>
                  <a:spcPts val="2660"/>
                </a:lnSpc>
              </a:pPr>
            </a:p>
          </p:txBody>
        </p:sp>
      </p:grpSp>
      <p:grpSp>
        <p:nvGrpSpPr>
          <p:cNvPr name="Group 13" id="13"/>
          <p:cNvGrpSpPr/>
          <p:nvPr/>
        </p:nvGrpSpPr>
        <p:grpSpPr>
          <a:xfrm rot="0">
            <a:off x="4565670" y="6311322"/>
            <a:ext cx="2462801" cy="3975586"/>
            <a:chOff x="0" y="0"/>
            <a:chExt cx="3283734" cy="5300781"/>
          </a:xfrm>
        </p:grpSpPr>
        <p:sp>
          <p:nvSpPr>
            <p:cNvPr name="TextBox 14" id="14"/>
            <p:cNvSpPr txBox="true"/>
            <p:nvPr/>
          </p:nvSpPr>
          <p:spPr>
            <a:xfrm rot="0">
              <a:off x="0" y="-123825"/>
              <a:ext cx="3283734" cy="1102571"/>
            </a:xfrm>
            <a:prstGeom prst="rect">
              <a:avLst/>
            </a:prstGeom>
          </p:spPr>
          <p:txBody>
            <a:bodyPr anchor="t" rtlCol="false" tIns="0" lIns="0" bIns="0" rIns="0">
              <a:spAutoFit/>
            </a:bodyPr>
            <a:lstStyle/>
            <a:p>
              <a:pPr algn="l">
                <a:lnSpc>
                  <a:spcPts val="3520"/>
                </a:lnSpc>
              </a:pPr>
              <a:r>
                <a:rPr lang="en-US" sz="2000" spc="8" u="sng">
                  <a:solidFill>
                    <a:srgbClr val="2A2E30"/>
                  </a:solidFill>
                  <a:latin typeface="Barlow"/>
                  <a:ea typeface="Barlow"/>
                  <a:cs typeface="Barlow"/>
                  <a:sym typeface="Barlow"/>
                </a:rPr>
                <a:t>Define Ordinal Categorie</a:t>
              </a:r>
              <a:r>
                <a:rPr lang="en-US" sz="2000" spc="8" u="sng">
                  <a:solidFill>
                    <a:srgbClr val="2A2E30"/>
                  </a:solidFill>
                  <a:latin typeface="Barlow"/>
                  <a:ea typeface="Barlow"/>
                  <a:cs typeface="Barlow"/>
                  <a:sym typeface="Barlow"/>
                </a:rPr>
                <a:t>s</a:t>
              </a:r>
            </a:p>
          </p:txBody>
        </p:sp>
        <p:sp>
          <p:nvSpPr>
            <p:cNvPr name="TextBox 15" id="15"/>
            <p:cNvSpPr txBox="true"/>
            <p:nvPr/>
          </p:nvSpPr>
          <p:spPr>
            <a:xfrm rot="0">
              <a:off x="0" y="1326528"/>
              <a:ext cx="3283734" cy="3974253"/>
            </a:xfrm>
            <a:prstGeom prst="rect">
              <a:avLst/>
            </a:prstGeom>
          </p:spPr>
          <p:txBody>
            <a:bodyPr anchor="t" rtlCol="false" tIns="0" lIns="0" bIns="0" rIns="0">
              <a:spAutoFit/>
            </a:bodyPr>
            <a:lstStyle/>
            <a:p>
              <a:pPr algn="l">
                <a:lnSpc>
                  <a:spcPts val="2660"/>
                </a:lnSpc>
              </a:pPr>
              <a:r>
                <a:rPr lang="en-US" sz="1900" spc="7">
                  <a:solidFill>
                    <a:srgbClr val="2A2E30"/>
                  </a:solidFill>
                  <a:latin typeface="Barlow"/>
                  <a:ea typeface="Barlow"/>
                  <a:cs typeface="Barlow"/>
                  <a:sym typeface="Barlow"/>
                </a:rPr>
                <a:t>Specify the ordinal categories for the Contract column to ensure that the model understands the inherent order in these categories during training.</a:t>
              </a:r>
            </a:p>
            <a:p>
              <a:pPr algn="l">
                <a:lnSpc>
                  <a:spcPts val="2660"/>
                </a:lnSpc>
              </a:pPr>
            </a:p>
          </p:txBody>
        </p:sp>
      </p:grpSp>
      <p:grpSp>
        <p:nvGrpSpPr>
          <p:cNvPr name="Group 16" id="16"/>
          <p:cNvGrpSpPr/>
          <p:nvPr/>
        </p:nvGrpSpPr>
        <p:grpSpPr>
          <a:xfrm rot="0">
            <a:off x="7914296" y="6311322"/>
            <a:ext cx="2462801" cy="3975586"/>
            <a:chOff x="0" y="0"/>
            <a:chExt cx="3283734" cy="5300781"/>
          </a:xfrm>
        </p:grpSpPr>
        <p:sp>
          <p:nvSpPr>
            <p:cNvPr name="TextBox 17" id="17"/>
            <p:cNvSpPr txBox="true"/>
            <p:nvPr/>
          </p:nvSpPr>
          <p:spPr>
            <a:xfrm rot="0">
              <a:off x="0" y="-123825"/>
              <a:ext cx="3283734" cy="1102571"/>
            </a:xfrm>
            <a:prstGeom prst="rect">
              <a:avLst/>
            </a:prstGeom>
          </p:spPr>
          <p:txBody>
            <a:bodyPr anchor="t" rtlCol="false" tIns="0" lIns="0" bIns="0" rIns="0">
              <a:spAutoFit/>
            </a:bodyPr>
            <a:lstStyle/>
            <a:p>
              <a:pPr algn="l">
                <a:lnSpc>
                  <a:spcPts val="3520"/>
                </a:lnSpc>
              </a:pPr>
              <a:r>
                <a:rPr lang="en-US" sz="2000" spc="8" u="sng">
                  <a:solidFill>
                    <a:srgbClr val="2A2E30"/>
                  </a:solidFill>
                  <a:latin typeface="Barlow"/>
                  <a:ea typeface="Barlow"/>
                  <a:cs typeface="Barlow"/>
                  <a:sym typeface="Barlow"/>
                </a:rPr>
                <a:t>Binary Mapping Function</a:t>
              </a:r>
            </a:p>
          </p:txBody>
        </p:sp>
        <p:sp>
          <p:nvSpPr>
            <p:cNvPr name="TextBox 18" id="18"/>
            <p:cNvSpPr txBox="true"/>
            <p:nvPr/>
          </p:nvSpPr>
          <p:spPr>
            <a:xfrm rot="0">
              <a:off x="0" y="1326528"/>
              <a:ext cx="3283734" cy="3974253"/>
            </a:xfrm>
            <a:prstGeom prst="rect">
              <a:avLst/>
            </a:prstGeom>
          </p:spPr>
          <p:txBody>
            <a:bodyPr anchor="t" rtlCol="false" tIns="0" lIns="0" bIns="0" rIns="0">
              <a:spAutoFit/>
            </a:bodyPr>
            <a:lstStyle/>
            <a:p>
              <a:pPr algn="l">
                <a:lnSpc>
                  <a:spcPts val="2660"/>
                </a:lnSpc>
              </a:pPr>
              <a:r>
                <a:rPr lang="en-US" sz="1900" spc="7">
                  <a:solidFill>
                    <a:srgbClr val="2A2E30"/>
                  </a:solidFill>
                  <a:latin typeface="Barlow"/>
                  <a:ea typeface="Barlow"/>
                  <a:cs typeface="Barlow"/>
                  <a:sym typeface="Barlow"/>
                </a:rPr>
                <a:t>Create a function to map binary va</a:t>
              </a:r>
              <a:r>
                <a:rPr lang="en-US" sz="1900" spc="7">
                  <a:solidFill>
                    <a:srgbClr val="2A2E30"/>
                  </a:solidFill>
                  <a:latin typeface="Barlow"/>
                  <a:ea typeface="Barlow"/>
                  <a:cs typeface="Barlow"/>
                  <a:sym typeface="Barlow"/>
                </a:rPr>
                <a:t>lues ('No' to 0 and 'Yes' to 1) to convert categorical binary features into a numerical format suitable for machine learning algorithms.</a:t>
              </a:r>
            </a:p>
            <a:p>
              <a:pPr algn="l">
                <a:lnSpc>
                  <a:spcPts val="2660"/>
                </a:lnSpc>
              </a:pPr>
            </a:p>
          </p:txBody>
        </p:sp>
      </p:grpSp>
      <p:grpSp>
        <p:nvGrpSpPr>
          <p:cNvPr name="Group 19" id="19"/>
          <p:cNvGrpSpPr/>
          <p:nvPr/>
        </p:nvGrpSpPr>
        <p:grpSpPr>
          <a:xfrm rot="0">
            <a:off x="11262922" y="6311322"/>
            <a:ext cx="2759622" cy="3975586"/>
            <a:chOff x="0" y="0"/>
            <a:chExt cx="3679496" cy="5300781"/>
          </a:xfrm>
        </p:grpSpPr>
        <p:sp>
          <p:nvSpPr>
            <p:cNvPr name="TextBox 20" id="20"/>
            <p:cNvSpPr txBox="true"/>
            <p:nvPr/>
          </p:nvSpPr>
          <p:spPr>
            <a:xfrm rot="0">
              <a:off x="0" y="-123825"/>
              <a:ext cx="3679496" cy="1102571"/>
            </a:xfrm>
            <a:prstGeom prst="rect">
              <a:avLst/>
            </a:prstGeom>
          </p:spPr>
          <p:txBody>
            <a:bodyPr anchor="t" rtlCol="false" tIns="0" lIns="0" bIns="0" rIns="0">
              <a:spAutoFit/>
            </a:bodyPr>
            <a:lstStyle/>
            <a:p>
              <a:pPr algn="l">
                <a:lnSpc>
                  <a:spcPts val="3520"/>
                </a:lnSpc>
              </a:pPr>
              <a:r>
                <a:rPr lang="en-US" sz="2000" spc="8" u="sng">
                  <a:solidFill>
                    <a:srgbClr val="2A2E30"/>
                  </a:solidFill>
                  <a:latin typeface="Barlow"/>
                  <a:ea typeface="Barlow"/>
                  <a:cs typeface="Barlow"/>
                  <a:sym typeface="Barlow"/>
                </a:rPr>
                <a:t>Numeric Tran</a:t>
              </a:r>
              <a:r>
                <a:rPr lang="en-US" sz="2000" spc="8" u="sng">
                  <a:solidFill>
                    <a:srgbClr val="2A2E30"/>
                  </a:solidFill>
                  <a:latin typeface="Barlow"/>
                  <a:ea typeface="Barlow"/>
                  <a:cs typeface="Barlow"/>
                  <a:sym typeface="Barlow"/>
                </a:rPr>
                <a:t>sformer Pipeline</a:t>
              </a:r>
            </a:p>
          </p:txBody>
        </p:sp>
        <p:sp>
          <p:nvSpPr>
            <p:cNvPr name="TextBox 21" id="21"/>
            <p:cNvSpPr txBox="true"/>
            <p:nvPr/>
          </p:nvSpPr>
          <p:spPr>
            <a:xfrm rot="0">
              <a:off x="0" y="1326528"/>
              <a:ext cx="3679496" cy="3974253"/>
            </a:xfrm>
            <a:prstGeom prst="rect">
              <a:avLst/>
            </a:prstGeom>
          </p:spPr>
          <p:txBody>
            <a:bodyPr anchor="t" rtlCol="false" tIns="0" lIns="0" bIns="0" rIns="0">
              <a:spAutoFit/>
            </a:bodyPr>
            <a:lstStyle/>
            <a:p>
              <a:pPr algn="l">
                <a:lnSpc>
                  <a:spcPts val="2660"/>
                </a:lnSpc>
              </a:pPr>
              <a:r>
                <a:rPr lang="en-US" sz="1900" spc="7">
                  <a:solidFill>
                    <a:srgbClr val="2A2E30"/>
                  </a:solidFill>
                  <a:latin typeface="Barlow"/>
                  <a:ea typeface="Barlow"/>
                  <a:cs typeface="Barlow"/>
                  <a:sym typeface="Barlow"/>
                </a:rPr>
                <a:t>D</a:t>
              </a:r>
              <a:r>
                <a:rPr lang="en-US" sz="1900" spc="7">
                  <a:solidFill>
                    <a:srgbClr val="2A2E30"/>
                  </a:solidFill>
                  <a:latin typeface="Barlow"/>
                  <a:ea typeface="Barlow"/>
                  <a:cs typeface="Barlow"/>
                  <a:sym typeface="Barlow"/>
                </a:rPr>
                <a:t>efine a pipeline for scaling numeric features using a specified scaler (e.g., RobustScaler or MinMaxScaler) to standardize the range of numeric data and improve model performance.</a:t>
              </a:r>
            </a:p>
            <a:p>
              <a:pPr algn="l">
                <a:lnSpc>
                  <a:spcPts val="2660"/>
                </a:lnSpc>
              </a:pPr>
            </a:p>
          </p:txBody>
        </p:sp>
      </p:grpSp>
      <p:grpSp>
        <p:nvGrpSpPr>
          <p:cNvPr name="Group 22" id="22"/>
          <p:cNvGrpSpPr/>
          <p:nvPr/>
        </p:nvGrpSpPr>
        <p:grpSpPr>
          <a:xfrm rot="0">
            <a:off x="14611548" y="6311322"/>
            <a:ext cx="2688232" cy="3870811"/>
            <a:chOff x="0" y="0"/>
            <a:chExt cx="3584309" cy="5161081"/>
          </a:xfrm>
        </p:grpSpPr>
        <p:sp>
          <p:nvSpPr>
            <p:cNvPr name="TextBox 23" id="23"/>
            <p:cNvSpPr txBox="true"/>
            <p:nvPr/>
          </p:nvSpPr>
          <p:spPr>
            <a:xfrm rot="0">
              <a:off x="0" y="-123825"/>
              <a:ext cx="3584309" cy="518371"/>
            </a:xfrm>
            <a:prstGeom prst="rect">
              <a:avLst/>
            </a:prstGeom>
          </p:spPr>
          <p:txBody>
            <a:bodyPr anchor="t" rtlCol="false" tIns="0" lIns="0" bIns="0" rIns="0">
              <a:spAutoFit/>
            </a:bodyPr>
            <a:lstStyle/>
            <a:p>
              <a:pPr algn="l">
                <a:lnSpc>
                  <a:spcPts val="3520"/>
                </a:lnSpc>
              </a:pPr>
              <a:r>
                <a:rPr lang="en-US" sz="2000" spc="8" u="sng">
                  <a:solidFill>
                    <a:srgbClr val="2A2E30"/>
                  </a:solidFill>
                  <a:latin typeface="Barlow"/>
                  <a:ea typeface="Barlow"/>
                  <a:cs typeface="Barlow"/>
                  <a:sym typeface="Barlow"/>
                </a:rPr>
                <a:t>P</a:t>
              </a:r>
              <a:r>
                <a:rPr lang="en-US" sz="2000" spc="8" u="sng">
                  <a:solidFill>
                    <a:srgbClr val="2A2E30"/>
                  </a:solidFill>
                  <a:latin typeface="Barlow"/>
                  <a:ea typeface="Barlow"/>
                  <a:cs typeface="Barlow"/>
                  <a:sym typeface="Barlow"/>
                </a:rPr>
                <a:t>reprocessor Creation</a:t>
              </a:r>
            </a:p>
          </p:txBody>
        </p:sp>
        <p:sp>
          <p:nvSpPr>
            <p:cNvPr name="TextBox 24" id="24"/>
            <p:cNvSpPr txBox="true"/>
            <p:nvPr/>
          </p:nvSpPr>
          <p:spPr>
            <a:xfrm rot="0">
              <a:off x="0" y="742328"/>
              <a:ext cx="3584309" cy="4418753"/>
            </a:xfrm>
            <a:prstGeom prst="rect">
              <a:avLst/>
            </a:prstGeom>
          </p:spPr>
          <p:txBody>
            <a:bodyPr anchor="t" rtlCol="false" tIns="0" lIns="0" bIns="0" rIns="0">
              <a:spAutoFit/>
            </a:bodyPr>
            <a:lstStyle/>
            <a:p>
              <a:pPr algn="l">
                <a:lnSpc>
                  <a:spcPts val="2660"/>
                </a:lnSpc>
              </a:pPr>
              <a:r>
                <a:rPr lang="en-US" sz="1900" spc="7">
                  <a:solidFill>
                    <a:srgbClr val="2A2E30"/>
                  </a:solidFill>
                  <a:latin typeface="Barlow"/>
                  <a:ea typeface="Barlow"/>
                  <a:cs typeface="Barlow"/>
                  <a:sym typeface="Barlow"/>
                </a:rPr>
                <a:t>Create a preprocessor that comb</a:t>
              </a:r>
              <a:r>
                <a:rPr lang="en-US" sz="1900" spc="7">
                  <a:solidFill>
                    <a:srgbClr val="2A2E30"/>
                  </a:solidFill>
                  <a:latin typeface="Barlow"/>
                  <a:ea typeface="Barlow"/>
                  <a:cs typeface="Barlow"/>
                  <a:sym typeface="Barlow"/>
                </a:rPr>
                <a:t>ines transformations for numeric, binary, ordinal, and categorical features, allowing for a streamlined and efficient data preparation process.</a:t>
              </a:r>
            </a:p>
            <a:p>
              <a:pPr algn="l">
                <a:lnSpc>
                  <a:spcPts val="2660"/>
                </a:lnSpc>
              </a:pPr>
            </a:p>
          </p:txBody>
        </p:sp>
      </p:grpSp>
      <p:sp>
        <p:nvSpPr>
          <p:cNvPr name="AutoShape 25" id="25"/>
          <p:cNvSpPr/>
          <p:nvPr/>
        </p:nvSpPr>
        <p:spPr>
          <a:xfrm>
            <a:off x="1420527" y="5875987"/>
            <a:ext cx="3150707" cy="0"/>
          </a:xfrm>
          <a:prstGeom prst="line">
            <a:avLst/>
          </a:prstGeom>
          <a:ln cap="rnd" w="19050">
            <a:solidFill>
              <a:srgbClr val="2A2E30">
                <a:alpha val="34902"/>
              </a:srgbClr>
            </a:solidFill>
            <a:prstDash val="solid"/>
            <a:headEnd type="none" len="sm" w="sm"/>
            <a:tailEnd type="none" len="sm" w="sm"/>
          </a:ln>
        </p:spPr>
      </p:sp>
      <p:grpSp>
        <p:nvGrpSpPr>
          <p:cNvPr name="Group 26" id="26"/>
          <p:cNvGrpSpPr/>
          <p:nvPr/>
        </p:nvGrpSpPr>
        <p:grpSpPr>
          <a:xfrm rot="0">
            <a:off x="1217044" y="5774246"/>
            <a:ext cx="203483" cy="20348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C72"/>
            </a:solidFill>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29" id="29"/>
          <p:cNvGrpSpPr/>
          <p:nvPr/>
        </p:nvGrpSpPr>
        <p:grpSpPr>
          <a:xfrm rot="0">
            <a:off x="4571233" y="5774246"/>
            <a:ext cx="203483" cy="20348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C72"/>
            </a:solidFill>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32" id="32"/>
          <p:cNvGrpSpPr/>
          <p:nvPr/>
        </p:nvGrpSpPr>
        <p:grpSpPr>
          <a:xfrm rot="0">
            <a:off x="7925423" y="5774246"/>
            <a:ext cx="203483" cy="203483"/>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C72"/>
            </a:solidFill>
          </p:spPr>
        </p:sp>
        <p:sp>
          <p:nvSpPr>
            <p:cNvPr name="TextBox 34" id="34"/>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35" id="35"/>
          <p:cNvGrpSpPr/>
          <p:nvPr/>
        </p:nvGrpSpPr>
        <p:grpSpPr>
          <a:xfrm rot="0">
            <a:off x="11279612" y="5774246"/>
            <a:ext cx="203483" cy="203483"/>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C72"/>
            </a:solidFill>
          </p:spPr>
        </p:sp>
        <p:sp>
          <p:nvSpPr>
            <p:cNvPr name="TextBox 37" id="37"/>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38" id="38"/>
          <p:cNvGrpSpPr/>
          <p:nvPr/>
        </p:nvGrpSpPr>
        <p:grpSpPr>
          <a:xfrm rot="0">
            <a:off x="14633801" y="5774246"/>
            <a:ext cx="203483" cy="203483"/>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C72"/>
            </a:solidFill>
          </p:spPr>
        </p:sp>
        <p:sp>
          <p:nvSpPr>
            <p:cNvPr name="TextBox 40" id="40"/>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sp>
        <p:nvSpPr>
          <p:cNvPr name="AutoShape 41" id="41"/>
          <p:cNvSpPr/>
          <p:nvPr/>
        </p:nvSpPr>
        <p:spPr>
          <a:xfrm>
            <a:off x="4774716" y="5875987"/>
            <a:ext cx="3150707" cy="0"/>
          </a:xfrm>
          <a:prstGeom prst="line">
            <a:avLst/>
          </a:prstGeom>
          <a:ln cap="rnd" w="19050">
            <a:solidFill>
              <a:srgbClr val="2A2E30">
                <a:alpha val="34902"/>
              </a:srgbClr>
            </a:solidFill>
            <a:prstDash val="solid"/>
            <a:headEnd type="none" len="sm" w="sm"/>
            <a:tailEnd type="none" len="sm" w="sm"/>
          </a:ln>
        </p:spPr>
      </p:sp>
      <p:sp>
        <p:nvSpPr>
          <p:cNvPr name="AutoShape 42" id="42"/>
          <p:cNvSpPr/>
          <p:nvPr/>
        </p:nvSpPr>
        <p:spPr>
          <a:xfrm>
            <a:off x="8128905" y="5875987"/>
            <a:ext cx="3150707" cy="0"/>
          </a:xfrm>
          <a:prstGeom prst="line">
            <a:avLst/>
          </a:prstGeom>
          <a:ln cap="rnd" w="19050">
            <a:solidFill>
              <a:srgbClr val="2A2E30">
                <a:alpha val="34902"/>
              </a:srgbClr>
            </a:solidFill>
            <a:prstDash val="solid"/>
            <a:headEnd type="none" len="sm" w="sm"/>
            <a:tailEnd type="none" len="sm" w="sm"/>
          </a:ln>
        </p:spPr>
      </p:sp>
      <p:sp>
        <p:nvSpPr>
          <p:cNvPr name="AutoShape 43" id="43"/>
          <p:cNvSpPr/>
          <p:nvPr/>
        </p:nvSpPr>
        <p:spPr>
          <a:xfrm>
            <a:off x="11483095" y="5875987"/>
            <a:ext cx="3150707" cy="0"/>
          </a:xfrm>
          <a:prstGeom prst="line">
            <a:avLst/>
          </a:prstGeom>
          <a:ln cap="rnd" w="19050">
            <a:solidFill>
              <a:srgbClr val="2A2E30">
                <a:alpha val="34902"/>
              </a:srgbClr>
            </a:solidFill>
            <a:prstDash val="solid"/>
            <a:headEnd type="none" len="sm" w="sm"/>
            <a:tailEnd type="none" len="sm" w="sm"/>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70168" y="2811408"/>
            <a:ext cx="10473417" cy="4578332"/>
            <a:chOff x="0" y="0"/>
            <a:chExt cx="13964556" cy="6104442"/>
          </a:xfrm>
        </p:grpSpPr>
        <p:sp>
          <p:nvSpPr>
            <p:cNvPr name="TextBox 3" id="3"/>
            <p:cNvSpPr txBox="true"/>
            <p:nvPr/>
          </p:nvSpPr>
          <p:spPr>
            <a:xfrm rot="0">
              <a:off x="0" y="0"/>
              <a:ext cx="13964556" cy="1930400"/>
            </a:xfrm>
            <a:prstGeom prst="rect">
              <a:avLst/>
            </a:prstGeom>
          </p:spPr>
          <p:txBody>
            <a:bodyPr anchor="t" rtlCol="false" tIns="0" lIns="0" bIns="0" rIns="0">
              <a:spAutoFit/>
            </a:bodyPr>
            <a:lstStyle/>
            <a:p>
              <a:pPr algn="l">
                <a:lnSpc>
                  <a:spcPts val="11400"/>
                </a:lnSpc>
              </a:pPr>
              <a:r>
                <a:rPr lang="en-US" b="true" sz="9500">
                  <a:solidFill>
                    <a:srgbClr val="2A2E30"/>
                  </a:solidFill>
                  <a:latin typeface="Barlow Bold"/>
                  <a:ea typeface="Barlow Bold"/>
                  <a:cs typeface="Barlow Bold"/>
                  <a:sym typeface="Barlow Bold"/>
                </a:rPr>
                <a:t>4. Modeling</a:t>
              </a:r>
            </a:p>
          </p:txBody>
        </p:sp>
        <p:sp>
          <p:nvSpPr>
            <p:cNvPr name="TextBox 4" id="4"/>
            <p:cNvSpPr txBox="true"/>
            <p:nvPr/>
          </p:nvSpPr>
          <p:spPr>
            <a:xfrm rot="0">
              <a:off x="0" y="2666679"/>
              <a:ext cx="13964556" cy="3437764"/>
            </a:xfrm>
            <a:prstGeom prst="rect">
              <a:avLst/>
            </a:prstGeom>
          </p:spPr>
          <p:txBody>
            <a:bodyPr anchor="t" rtlCol="false" tIns="0" lIns="0" bIns="0" rIns="0">
              <a:spAutoFit/>
            </a:bodyPr>
            <a:lstStyle/>
            <a:p>
              <a:pPr algn="l" marL="596961" indent="-298480" lvl="1">
                <a:lnSpc>
                  <a:spcPts val="4147"/>
                </a:lnSpc>
                <a:buFont typeface="Arial"/>
                <a:buChar char="•"/>
              </a:pPr>
              <a:r>
                <a:rPr lang="en-US" sz="2764" spc="11">
                  <a:solidFill>
                    <a:srgbClr val="345C72"/>
                  </a:solidFill>
                  <a:latin typeface="Barlow"/>
                  <a:ea typeface="Barlow"/>
                  <a:cs typeface="Barlow"/>
                  <a:sym typeface="Barlow"/>
                </a:rPr>
                <a:t>Model Initialization and Benchmarking</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Hyperparameter Tuning</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Evaluate Best Model on Test Data</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Learning Curve</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Threshold Tuning</a:t>
              </a:r>
            </a:p>
          </p:txBody>
        </p:sp>
      </p:grpSp>
      <p:sp>
        <p:nvSpPr>
          <p:cNvPr name="Freeform 5" id="5"/>
          <p:cNvSpPr/>
          <p:nvPr/>
        </p:nvSpPr>
        <p:spPr>
          <a:xfrm flipH="false" flipV="false" rot="0">
            <a:off x="-1684584" y="2700276"/>
            <a:ext cx="6822551" cy="4800595"/>
          </a:xfrm>
          <a:custGeom>
            <a:avLst/>
            <a:gdLst/>
            <a:ahLst/>
            <a:cxnLst/>
            <a:rect r="r" b="b" t="t" l="l"/>
            <a:pathLst>
              <a:path h="4800595" w="6822551">
                <a:moveTo>
                  <a:pt x="0" y="0"/>
                </a:moveTo>
                <a:lnTo>
                  <a:pt x="6822552" y="0"/>
                </a:lnTo>
                <a:lnTo>
                  <a:pt x="6822552" y="4800596"/>
                </a:lnTo>
                <a:lnTo>
                  <a:pt x="0" y="4800596"/>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70168" y="3597221"/>
            <a:ext cx="10473417" cy="3006707"/>
            <a:chOff x="0" y="0"/>
            <a:chExt cx="13964556" cy="4008942"/>
          </a:xfrm>
        </p:grpSpPr>
        <p:sp>
          <p:nvSpPr>
            <p:cNvPr name="TextBox 3" id="3"/>
            <p:cNvSpPr txBox="true"/>
            <p:nvPr/>
          </p:nvSpPr>
          <p:spPr>
            <a:xfrm rot="0">
              <a:off x="0" y="0"/>
              <a:ext cx="13964556" cy="1930400"/>
            </a:xfrm>
            <a:prstGeom prst="rect">
              <a:avLst/>
            </a:prstGeom>
          </p:spPr>
          <p:txBody>
            <a:bodyPr anchor="t" rtlCol="false" tIns="0" lIns="0" bIns="0" rIns="0">
              <a:spAutoFit/>
            </a:bodyPr>
            <a:lstStyle/>
            <a:p>
              <a:pPr algn="l">
                <a:lnSpc>
                  <a:spcPts val="11400"/>
                </a:lnSpc>
              </a:pPr>
              <a:r>
                <a:rPr lang="en-US" b="true" sz="9500">
                  <a:solidFill>
                    <a:srgbClr val="2A2E30"/>
                  </a:solidFill>
                  <a:latin typeface="Barlow Bold"/>
                  <a:ea typeface="Barlow Bold"/>
                  <a:cs typeface="Barlow Bold"/>
                  <a:sym typeface="Barlow Bold"/>
                </a:rPr>
                <a:t>5. Evaluation</a:t>
              </a:r>
            </a:p>
          </p:txBody>
        </p:sp>
        <p:sp>
          <p:nvSpPr>
            <p:cNvPr name="TextBox 4" id="4"/>
            <p:cNvSpPr txBox="true"/>
            <p:nvPr/>
          </p:nvSpPr>
          <p:spPr>
            <a:xfrm rot="0">
              <a:off x="0" y="2666679"/>
              <a:ext cx="13964556" cy="1342264"/>
            </a:xfrm>
            <a:prstGeom prst="rect">
              <a:avLst/>
            </a:prstGeom>
          </p:spPr>
          <p:txBody>
            <a:bodyPr anchor="t" rtlCol="false" tIns="0" lIns="0" bIns="0" rIns="0">
              <a:spAutoFit/>
            </a:bodyPr>
            <a:lstStyle/>
            <a:p>
              <a:pPr algn="l" marL="596961" indent="-298480" lvl="1">
                <a:lnSpc>
                  <a:spcPts val="4147"/>
                </a:lnSpc>
                <a:buFont typeface="Arial"/>
                <a:buChar char="•"/>
              </a:pPr>
              <a:r>
                <a:rPr lang="en-US" sz="2764" spc="11">
                  <a:solidFill>
                    <a:srgbClr val="345C72"/>
                  </a:solidFill>
                  <a:latin typeface="Barlow"/>
                  <a:ea typeface="Barlow"/>
                  <a:cs typeface="Barlow"/>
                  <a:sym typeface="Barlow"/>
                </a:rPr>
                <a:t>Feature Importance Using LIME Analysis</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Rule Based vs Machine Learning Based</a:t>
              </a:r>
            </a:p>
          </p:txBody>
        </p:sp>
      </p:grpSp>
      <p:sp>
        <p:nvSpPr>
          <p:cNvPr name="Freeform 5" id="5"/>
          <p:cNvSpPr/>
          <p:nvPr/>
        </p:nvSpPr>
        <p:spPr>
          <a:xfrm flipH="false" flipV="false" rot="0">
            <a:off x="-1684584" y="2700276"/>
            <a:ext cx="6822551" cy="4800595"/>
          </a:xfrm>
          <a:custGeom>
            <a:avLst/>
            <a:gdLst/>
            <a:ahLst/>
            <a:cxnLst/>
            <a:rect r="r" b="b" t="t" l="l"/>
            <a:pathLst>
              <a:path h="4800595" w="6822551">
                <a:moveTo>
                  <a:pt x="0" y="0"/>
                </a:moveTo>
                <a:lnTo>
                  <a:pt x="6822552" y="0"/>
                </a:lnTo>
                <a:lnTo>
                  <a:pt x="6822552" y="4800596"/>
                </a:lnTo>
                <a:lnTo>
                  <a:pt x="0" y="4800596"/>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70168" y="3597221"/>
            <a:ext cx="10473417" cy="3006707"/>
            <a:chOff x="0" y="0"/>
            <a:chExt cx="13964556" cy="4008942"/>
          </a:xfrm>
        </p:grpSpPr>
        <p:sp>
          <p:nvSpPr>
            <p:cNvPr name="TextBox 3" id="3"/>
            <p:cNvSpPr txBox="true"/>
            <p:nvPr/>
          </p:nvSpPr>
          <p:spPr>
            <a:xfrm rot="0">
              <a:off x="0" y="0"/>
              <a:ext cx="13964556" cy="1930400"/>
            </a:xfrm>
            <a:prstGeom prst="rect">
              <a:avLst/>
            </a:prstGeom>
          </p:spPr>
          <p:txBody>
            <a:bodyPr anchor="t" rtlCol="false" tIns="0" lIns="0" bIns="0" rIns="0">
              <a:spAutoFit/>
            </a:bodyPr>
            <a:lstStyle/>
            <a:p>
              <a:pPr algn="l">
                <a:lnSpc>
                  <a:spcPts val="11400"/>
                </a:lnSpc>
              </a:pPr>
              <a:r>
                <a:rPr lang="en-US" b="true" sz="9500">
                  <a:solidFill>
                    <a:srgbClr val="2A2E30"/>
                  </a:solidFill>
                  <a:latin typeface="Barlow Bold"/>
                  <a:ea typeface="Barlow Bold"/>
                  <a:cs typeface="Barlow Bold"/>
                  <a:sym typeface="Barlow Bold"/>
                </a:rPr>
                <a:t>6. Deployment</a:t>
              </a:r>
            </a:p>
          </p:txBody>
        </p:sp>
        <p:sp>
          <p:nvSpPr>
            <p:cNvPr name="TextBox 4" id="4"/>
            <p:cNvSpPr txBox="true"/>
            <p:nvPr/>
          </p:nvSpPr>
          <p:spPr>
            <a:xfrm rot="0">
              <a:off x="0" y="2666679"/>
              <a:ext cx="13964556" cy="1342264"/>
            </a:xfrm>
            <a:prstGeom prst="rect">
              <a:avLst/>
            </a:prstGeom>
          </p:spPr>
          <p:txBody>
            <a:bodyPr anchor="t" rtlCol="false" tIns="0" lIns="0" bIns="0" rIns="0">
              <a:spAutoFit/>
            </a:bodyPr>
            <a:lstStyle/>
            <a:p>
              <a:pPr algn="l" marL="596961" indent="-298480" lvl="1">
                <a:lnSpc>
                  <a:spcPts val="4147"/>
                </a:lnSpc>
                <a:buFont typeface="Arial"/>
                <a:buChar char="•"/>
              </a:pPr>
              <a:r>
                <a:rPr lang="en-US" sz="2764" spc="11">
                  <a:solidFill>
                    <a:srgbClr val="345C72"/>
                  </a:solidFill>
                  <a:latin typeface="Barlow"/>
                  <a:ea typeface="Barlow"/>
                  <a:cs typeface="Barlow"/>
                  <a:sym typeface="Barlow"/>
                </a:rPr>
                <a:t>Joblib Deployment</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Model Limitations</a:t>
              </a:r>
            </a:p>
          </p:txBody>
        </p:sp>
      </p:grpSp>
      <p:sp>
        <p:nvSpPr>
          <p:cNvPr name="Freeform 5" id="5"/>
          <p:cNvSpPr/>
          <p:nvPr/>
        </p:nvSpPr>
        <p:spPr>
          <a:xfrm flipH="false" flipV="false" rot="0">
            <a:off x="-1684584" y="2700276"/>
            <a:ext cx="6822551" cy="4800595"/>
          </a:xfrm>
          <a:custGeom>
            <a:avLst/>
            <a:gdLst/>
            <a:ahLst/>
            <a:cxnLst/>
            <a:rect r="r" b="b" t="t" l="l"/>
            <a:pathLst>
              <a:path h="4800595" w="6822551">
                <a:moveTo>
                  <a:pt x="0" y="0"/>
                </a:moveTo>
                <a:lnTo>
                  <a:pt x="6822552" y="0"/>
                </a:lnTo>
                <a:lnTo>
                  <a:pt x="6822552" y="4800596"/>
                </a:lnTo>
                <a:lnTo>
                  <a:pt x="0" y="4800596"/>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70168" y="2425646"/>
            <a:ext cx="10473417" cy="5349857"/>
            <a:chOff x="0" y="0"/>
            <a:chExt cx="13964556" cy="7133142"/>
          </a:xfrm>
        </p:grpSpPr>
        <p:sp>
          <p:nvSpPr>
            <p:cNvPr name="TextBox 3" id="3"/>
            <p:cNvSpPr txBox="true"/>
            <p:nvPr/>
          </p:nvSpPr>
          <p:spPr>
            <a:xfrm rot="0">
              <a:off x="0" y="-19050"/>
              <a:ext cx="13964556" cy="3676650"/>
            </a:xfrm>
            <a:prstGeom prst="rect">
              <a:avLst/>
            </a:prstGeom>
          </p:spPr>
          <p:txBody>
            <a:bodyPr anchor="t" rtlCol="false" tIns="0" lIns="0" bIns="0" rIns="0">
              <a:spAutoFit/>
            </a:bodyPr>
            <a:lstStyle/>
            <a:p>
              <a:pPr algn="l">
                <a:lnSpc>
                  <a:spcPts val="10800"/>
                </a:lnSpc>
              </a:pPr>
              <a:r>
                <a:rPr lang="en-US" b="true" sz="9000">
                  <a:solidFill>
                    <a:srgbClr val="2A2E30"/>
                  </a:solidFill>
                  <a:latin typeface="Barlow Bold"/>
                  <a:ea typeface="Barlow Bold"/>
                  <a:cs typeface="Barlow Bold"/>
                  <a:sym typeface="Barlow Bold"/>
                </a:rPr>
                <a:t>7. Conclusion and Recommendations</a:t>
              </a:r>
            </a:p>
          </p:txBody>
        </p:sp>
        <p:sp>
          <p:nvSpPr>
            <p:cNvPr name="TextBox 4" id="4"/>
            <p:cNvSpPr txBox="true"/>
            <p:nvPr/>
          </p:nvSpPr>
          <p:spPr>
            <a:xfrm rot="0">
              <a:off x="0" y="4393879"/>
              <a:ext cx="13964556" cy="2739264"/>
            </a:xfrm>
            <a:prstGeom prst="rect">
              <a:avLst/>
            </a:prstGeom>
          </p:spPr>
          <p:txBody>
            <a:bodyPr anchor="t" rtlCol="false" tIns="0" lIns="0" bIns="0" rIns="0">
              <a:spAutoFit/>
            </a:bodyPr>
            <a:lstStyle/>
            <a:p>
              <a:pPr algn="l" marL="596961" indent="-298480" lvl="1">
                <a:lnSpc>
                  <a:spcPts val="4147"/>
                </a:lnSpc>
                <a:buFont typeface="Arial"/>
                <a:buChar char="•"/>
              </a:pPr>
              <a:r>
                <a:rPr lang="en-US" sz="2764" spc="11">
                  <a:solidFill>
                    <a:srgbClr val="345C72"/>
                  </a:solidFill>
                  <a:latin typeface="Barlow"/>
                  <a:ea typeface="Barlow"/>
                  <a:cs typeface="Barlow"/>
                  <a:sym typeface="Barlow"/>
                </a:rPr>
                <a:t>Summary</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Conclusion</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Business Recommendations</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Model Recommendations</a:t>
              </a:r>
            </a:p>
          </p:txBody>
        </p:sp>
      </p:grpSp>
      <p:sp>
        <p:nvSpPr>
          <p:cNvPr name="Freeform 5" id="5"/>
          <p:cNvSpPr/>
          <p:nvPr/>
        </p:nvSpPr>
        <p:spPr>
          <a:xfrm flipH="false" flipV="false" rot="0">
            <a:off x="-1684584" y="2700276"/>
            <a:ext cx="6822551" cy="4800595"/>
          </a:xfrm>
          <a:custGeom>
            <a:avLst/>
            <a:gdLst/>
            <a:ahLst/>
            <a:cxnLst/>
            <a:rect r="r" b="b" t="t" l="l"/>
            <a:pathLst>
              <a:path h="4800595" w="6822551">
                <a:moveTo>
                  <a:pt x="0" y="0"/>
                </a:moveTo>
                <a:lnTo>
                  <a:pt x="6822552" y="0"/>
                </a:lnTo>
                <a:lnTo>
                  <a:pt x="6822552" y="4800596"/>
                </a:lnTo>
                <a:lnTo>
                  <a:pt x="0" y="4800596"/>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56310" y="1028700"/>
            <a:ext cx="16258210" cy="1171575"/>
          </a:xfrm>
          <a:prstGeom prst="rect">
            <a:avLst/>
          </a:prstGeom>
        </p:spPr>
        <p:txBody>
          <a:bodyPr anchor="t" rtlCol="false" tIns="0" lIns="0" bIns="0" rIns="0">
            <a:spAutoFit/>
          </a:bodyPr>
          <a:lstStyle/>
          <a:p>
            <a:pPr algn="ctr">
              <a:lnSpc>
                <a:spcPts val="9242"/>
              </a:lnSpc>
            </a:pPr>
            <a:r>
              <a:rPr lang="en-US" b="true" sz="7702">
                <a:solidFill>
                  <a:srgbClr val="2A2E30"/>
                </a:solidFill>
                <a:latin typeface="Barlow Bold"/>
                <a:ea typeface="Barlow Bold"/>
                <a:cs typeface="Barlow Bold"/>
                <a:sym typeface="Barlow Bold"/>
              </a:rPr>
              <a:t>The Difference in Communication</a:t>
            </a:r>
          </a:p>
        </p:txBody>
      </p:sp>
      <p:graphicFrame>
        <p:nvGraphicFramePr>
          <p:cNvPr name="Table 3" id="3"/>
          <p:cNvGraphicFramePr>
            <a:graphicFrameLocks noGrp="true"/>
          </p:cNvGraphicFramePr>
          <p:nvPr/>
        </p:nvGraphicFramePr>
        <p:xfrm>
          <a:off x="1028700" y="3077213"/>
          <a:ext cx="16230600" cy="5367779"/>
        </p:xfrm>
        <a:graphic>
          <a:graphicData uri="http://schemas.openxmlformats.org/drawingml/2006/table">
            <a:tbl>
              <a:tblPr/>
              <a:tblGrid>
                <a:gridCol w="8115300"/>
                <a:gridCol w="8115300"/>
              </a:tblGrid>
              <a:tr h="1113837">
                <a:tc>
                  <a:txBody>
                    <a:bodyPr anchor="t" rtlCol="false"/>
                    <a:lstStyle/>
                    <a:p>
                      <a:pPr algn="l">
                        <a:lnSpc>
                          <a:spcPts val="4200"/>
                        </a:lnSpc>
                        <a:defRPr/>
                      </a:pPr>
                      <a:r>
                        <a:rPr lang="en-US" b="true" sz="3000">
                          <a:solidFill>
                            <a:srgbClr val="2A2E30"/>
                          </a:solidFill>
                          <a:latin typeface="Barlow Semi-Bold"/>
                          <a:ea typeface="Barlow Semi-Bold"/>
                          <a:cs typeface="Barlow Semi-Bold"/>
                          <a:sym typeface="Barlow Semi-Bold"/>
                        </a:rPr>
                        <a:t>Before 5G Technology</a:t>
                      </a:r>
                      <a:endParaRPr lang="en-US" sz="1100"/>
                    </a:p>
                  </a:txBody>
                  <a:tcPr marL="190500" marR="190500" marT="190500" marB="190500" anchor="ctr">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c>
                  <a:txBody>
                    <a:bodyPr anchor="t" rtlCol="false"/>
                    <a:lstStyle/>
                    <a:p>
                      <a:pPr algn="l">
                        <a:lnSpc>
                          <a:spcPts val="4200"/>
                        </a:lnSpc>
                        <a:defRPr/>
                      </a:pPr>
                      <a:r>
                        <a:rPr lang="en-US" b="true" sz="3000">
                          <a:solidFill>
                            <a:srgbClr val="2A2E30"/>
                          </a:solidFill>
                          <a:latin typeface="Barlow Semi-Bold"/>
                          <a:ea typeface="Barlow Semi-Bold"/>
                          <a:cs typeface="Barlow Semi-Bold"/>
                          <a:sym typeface="Barlow Semi-Bold"/>
                        </a:rPr>
                        <a:t>With 5G Technology</a:t>
                      </a:r>
                      <a:endParaRPr lang="en-US" sz="1100"/>
                    </a:p>
                  </a:txBody>
                  <a:tcPr marL="190500" marR="190500" marT="190500" marB="190500" anchor="ctr">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r>
              <a:tr h="4253942">
                <a:tc>
                  <a:txBody>
                    <a:bodyPr anchor="t" rtlCol="false"/>
                    <a:lstStyle/>
                    <a:p>
                      <a:pPr algn="l" marL="453392" indent="-226696" lvl="1">
                        <a:lnSpc>
                          <a:spcPts val="3150"/>
                        </a:lnSpc>
                        <a:buFont typeface="Arial"/>
                        <a:buChar char="•"/>
                        <a:defRPr/>
                      </a:pPr>
                      <a:r>
                        <a:rPr lang="en-US" sz="2100" spc="8">
                          <a:solidFill>
                            <a:srgbClr val="2A2E30"/>
                          </a:solidFill>
                          <a:latin typeface="Barlow"/>
                          <a:ea typeface="Barlow"/>
                          <a:cs typeface="Barlow"/>
                          <a:sym typeface="Barlow"/>
                        </a:rPr>
                        <a:t>The pre-5G internet experience was slower and limited to certain spectrum types.</a:t>
                      </a:r>
                      <a:endParaRPr lang="en-US" sz="1100"/>
                    </a:p>
                    <a:p>
                      <a:pPr algn="l">
                        <a:lnSpc>
                          <a:spcPts val="3150"/>
                        </a:lnSpc>
                      </a:pPr>
                    </a:p>
                    <a:p>
                      <a:pPr algn="l" marL="453392" indent="-226696" lvl="1">
                        <a:lnSpc>
                          <a:spcPts val="3150"/>
                        </a:lnSpc>
                        <a:buFont typeface="Arial"/>
                        <a:buChar char="•"/>
                      </a:pPr>
                      <a:r>
                        <a:rPr lang="en-US" sz="2100" spc="8">
                          <a:solidFill>
                            <a:srgbClr val="2A2E30"/>
                          </a:solidFill>
                          <a:latin typeface="Barlow"/>
                          <a:ea typeface="Barlow"/>
                          <a:cs typeface="Barlow"/>
                          <a:sym typeface="Barlow"/>
                        </a:rPr>
                        <a:t>Previous mobile network generations did not entirely support new services that rely heavily on communications.</a:t>
                      </a:r>
                    </a:p>
                    <a:p>
                      <a:pPr algn="l">
                        <a:lnSpc>
                          <a:spcPts val="3150"/>
                        </a:lnSpc>
                      </a:pPr>
                    </a:p>
                    <a:p>
                      <a:pPr algn="l" marL="453392" indent="-226696" lvl="1">
                        <a:lnSpc>
                          <a:spcPts val="3150"/>
                        </a:lnSpc>
                        <a:buFont typeface="Arial"/>
                        <a:buChar char="•"/>
                      </a:pPr>
                      <a:r>
                        <a:rPr lang="en-US" sz="2100" spc="8">
                          <a:solidFill>
                            <a:srgbClr val="2A2E30"/>
                          </a:solidFill>
                          <a:latin typeface="Barlow"/>
                          <a:ea typeface="Barlow"/>
                          <a:cs typeface="Barlow"/>
                          <a:sym typeface="Barlow"/>
                        </a:rPr>
                        <a:t>There were significantly more issues and limitations to availability and reliability.</a:t>
                      </a:r>
                    </a:p>
                  </a:txBody>
                  <a:tcPr marL="190500" marR="190500" marT="190500" marB="190500" anchor="t">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c>
                  <a:txBody>
                    <a:bodyPr anchor="t" rtlCol="false"/>
                    <a:lstStyle/>
                    <a:p>
                      <a:pPr algn="l" marL="453392" indent="-226696" lvl="1">
                        <a:lnSpc>
                          <a:spcPts val="3150"/>
                        </a:lnSpc>
                        <a:buFont typeface="Arial"/>
                        <a:buChar char="•"/>
                        <a:defRPr/>
                      </a:pPr>
                      <a:r>
                        <a:rPr lang="en-US" sz="2100" spc="8">
                          <a:solidFill>
                            <a:srgbClr val="2A2E30"/>
                          </a:solidFill>
                          <a:latin typeface="Barlow"/>
                          <a:ea typeface="Barlow"/>
                          <a:cs typeface="Barlow"/>
                          <a:sym typeface="Barlow"/>
                        </a:rPr>
                        <a:t>5G technology's design includes an impressive increase in network efficiency and traffic capacity.</a:t>
                      </a:r>
                      <a:endParaRPr lang="en-US" sz="1100"/>
                    </a:p>
                    <a:p>
                      <a:pPr algn="l">
                        <a:lnSpc>
                          <a:spcPts val="3150"/>
                        </a:lnSpc>
                      </a:pPr>
                    </a:p>
                    <a:p>
                      <a:pPr algn="l" marL="453392" indent="-226696" lvl="1">
                        <a:lnSpc>
                          <a:spcPts val="3150"/>
                        </a:lnSpc>
                        <a:buFont typeface="Arial"/>
                        <a:buChar char="•"/>
                      </a:pPr>
                      <a:r>
                        <a:rPr lang="en-US" sz="2100" spc="8">
                          <a:solidFill>
                            <a:srgbClr val="2A2E30"/>
                          </a:solidFill>
                          <a:latin typeface="Barlow"/>
                          <a:ea typeface="Barlow"/>
                          <a:cs typeface="Barlow"/>
                          <a:sym typeface="Barlow"/>
                        </a:rPr>
                        <a:t>It is designed to support all spectrum types, bands, and deployment models.</a:t>
                      </a:r>
                    </a:p>
                    <a:p>
                      <a:pPr algn="l">
                        <a:lnSpc>
                          <a:spcPts val="3150"/>
                        </a:lnSpc>
                      </a:pPr>
                    </a:p>
                    <a:p>
                      <a:pPr algn="l" marL="453392" indent="-226696" lvl="1">
                        <a:lnSpc>
                          <a:spcPts val="3150"/>
                        </a:lnSpc>
                        <a:buFont typeface="Arial"/>
                        <a:buChar char="•"/>
                      </a:pPr>
                      <a:r>
                        <a:rPr lang="en-US" sz="2100" spc="8">
                          <a:solidFill>
                            <a:srgbClr val="2A2E30"/>
                          </a:solidFill>
                          <a:latin typeface="Barlow"/>
                          <a:ea typeface="Barlow"/>
                          <a:cs typeface="Barlow"/>
                          <a:sym typeface="Barlow"/>
                        </a:rPr>
                        <a:t>5G guarantees high speeds that will significantly impact every industry.</a:t>
                      </a:r>
                    </a:p>
                    <a:p>
                      <a:pPr algn="l">
                        <a:lnSpc>
                          <a:spcPts val="3150"/>
                        </a:lnSpc>
                      </a:pPr>
                    </a:p>
                  </a:txBody>
                  <a:tcPr marL="190500" marR="190500" marT="190500" marB="190500" anchor="t">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r>
            </a:tbl>
          </a:graphicData>
        </a:graphic>
      </p:graphicFrame>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346665">
            <a:off x="13698353" y="-2914049"/>
            <a:ext cx="7202852" cy="7163563"/>
          </a:xfrm>
          <a:custGeom>
            <a:avLst/>
            <a:gdLst/>
            <a:ahLst/>
            <a:cxnLst/>
            <a:rect r="r" b="b" t="t" l="l"/>
            <a:pathLst>
              <a:path h="7163563" w="7202852">
                <a:moveTo>
                  <a:pt x="0" y="0"/>
                </a:moveTo>
                <a:lnTo>
                  <a:pt x="7202852" y="0"/>
                </a:lnTo>
                <a:lnTo>
                  <a:pt x="7202852" y="7163563"/>
                </a:lnTo>
                <a:lnTo>
                  <a:pt x="0" y="7163563"/>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46665">
            <a:off x="7313057" y="-5014027"/>
            <a:ext cx="7202852" cy="7163563"/>
          </a:xfrm>
          <a:custGeom>
            <a:avLst/>
            <a:gdLst/>
            <a:ahLst/>
            <a:cxnLst/>
            <a:rect r="r" b="b" t="t" l="l"/>
            <a:pathLst>
              <a:path h="7163563" w="7202852">
                <a:moveTo>
                  <a:pt x="0" y="0"/>
                </a:moveTo>
                <a:lnTo>
                  <a:pt x="7202852" y="0"/>
                </a:lnTo>
                <a:lnTo>
                  <a:pt x="7202852" y="7163563"/>
                </a:lnTo>
                <a:lnTo>
                  <a:pt x="0" y="7163563"/>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431070"/>
            <a:ext cx="8488290" cy="2371725"/>
          </a:xfrm>
          <a:prstGeom prst="rect">
            <a:avLst/>
          </a:prstGeom>
        </p:spPr>
        <p:txBody>
          <a:bodyPr anchor="t" rtlCol="false" tIns="0" lIns="0" bIns="0" rIns="0">
            <a:spAutoFit/>
          </a:bodyPr>
          <a:lstStyle/>
          <a:p>
            <a:pPr algn="l">
              <a:lnSpc>
                <a:spcPts val="9359"/>
              </a:lnSpc>
            </a:pPr>
            <a:r>
              <a:rPr lang="en-US" b="true" sz="7799">
                <a:solidFill>
                  <a:srgbClr val="2A2E30"/>
                </a:solidFill>
                <a:latin typeface="Barlow Bold"/>
                <a:ea typeface="Barlow Bold"/>
                <a:cs typeface="Barlow Bold"/>
                <a:sym typeface="Barlow Bold"/>
              </a:rPr>
              <a:t>Mobile Networks</a:t>
            </a:r>
          </a:p>
          <a:p>
            <a:pPr algn="l">
              <a:lnSpc>
                <a:spcPts val="9359"/>
              </a:lnSpc>
            </a:pPr>
            <a:r>
              <a:rPr lang="en-US" b="true" sz="7799">
                <a:solidFill>
                  <a:srgbClr val="2A2E30"/>
                </a:solidFill>
                <a:latin typeface="Barlow Bold"/>
                <a:ea typeface="Barlow Bold"/>
                <a:cs typeface="Barlow Bold"/>
                <a:sym typeface="Barlow Bold"/>
              </a:rPr>
              <a:t>and 5G Technology</a:t>
            </a:r>
          </a:p>
        </p:txBody>
      </p:sp>
      <p:sp>
        <p:nvSpPr>
          <p:cNvPr name="TextBox 5" id="5"/>
          <p:cNvSpPr txBox="true"/>
          <p:nvPr/>
        </p:nvSpPr>
        <p:spPr>
          <a:xfrm rot="0">
            <a:off x="1217044" y="5086597"/>
            <a:ext cx="2459408" cy="476250"/>
          </a:xfrm>
          <a:prstGeom prst="rect">
            <a:avLst/>
          </a:prstGeom>
        </p:spPr>
        <p:txBody>
          <a:bodyPr anchor="t" rtlCol="false" tIns="0" lIns="0" bIns="0" rIns="0">
            <a:spAutoFit/>
          </a:bodyPr>
          <a:lstStyle/>
          <a:p>
            <a:pPr algn="l">
              <a:lnSpc>
                <a:spcPts val="3600"/>
              </a:lnSpc>
            </a:pPr>
            <a:r>
              <a:rPr lang="en-US" b="true" sz="3000">
                <a:solidFill>
                  <a:srgbClr val="2A2E30"/>
                </a:solidFill>
                <a:latin typeface="Barlow Semi-Bold"/>
                <a:ea typeface="Barlow Semi-Bold"/>
                <a:cs typeface="Barlow Semi-Bold"/>
                <a:sym typeface="Barlow Semi-Bold"/>
              </a:rPr>
              <a:t>1G</a:t>
            </a:r>
          </a:p>
        </p:txBody>
      </p:sp>
      <p:sp>
        <p:nvSpPr>
          <p:cNvPr name="TextBox 6" id="6"/>
          <p:cNvSpPr txBox="true"/>
          <p:nvPr/>
        </p:nvSpPr>
        <p:spPr>
          <a:xfrm rot="0">
            <a:off x="4565670" y="5086597"/>
            <a:ext cx="2459408" cy="476250"/>
          </a:xfrm>
          <a:prstGeom prst="rect">
            <a:avLst/>
          </a:prstGeom>
        </p:spPr>
        <p:txBody>
          <a:bodyPr anchor="t" rtlCol="false" tIns="0" lIns="0" bIns="0" rIns="0">
            <a:spAutoFit/>
          </a:bodyPr>
          <a:lstStyle/>
          <a:p>
            <a:pPr algn="l">
              <a:lnSpc>
                <a:spcPts val="3600"/>
              </a:lnSpc>
            </a:pPr>
            <a:r>
              <a:rPr lang="en-US" b="true" sz="3000">
                <a:solidFill>
                  <a:srgbClr val="2A2E30"/>
                </a:solidFill>
                <a:latin typeface="Barlow Semi-Bold"/>
                <a:ea typeface="Barlow Semi-Bold"/>
                <a:cs typeface="Barlow Semi-Bold"/>
                <a:sym typeface="Barlow Semi-Bold"/>
              </a:rPr>
              <a:t>2G</a:t>
            </a:r>
          </a:p>
        </p:txBody>
      </p:sp>
      <p:sp>
        <p:nvSpPr>
          <p:cNvPr name="TextBox 7" id="7"/>
          <p:cNvSpPr txBox="true"/>
          <p:nvPr/>
        </p:nvSpPr>
        <p:spPr>
          <a:xfrm rot="0">
            <a:off x="7914296" y="5086597"/>
            <a:ext cx="2459408" cy="476250"/>
          </a:xfrm>
          <a:prstGeom prst="rect">
            <a:avLst/>
          </a:prstGeom>
        </p:spPr>
        <p:txBody>
          <a:bodyPr anchor="t" rtlCol="false" tIns="0" lIns="0" bIns="0" rIns="0">
            <a:spAutoFit/>
          </a:bodyPr>
          <a:lstStyle/>
          <a:p>
            <a:pPr algn="l">
              <a:lnSpc>
                <a:spcPts val="3600"/>
              </a:lnSpc>
            </a:pPr>
            <a:r>
              <a:rPr lang="en-US" b="true" sz="3000">
                <a:solidFill>
                  <a:srgbClr val="2A2E30"/>
                </a:solidFill>
                <a:latin typeface="Barlow Semi-Bold"/>
                <a:ea typeface="Barlow Semi-Bold"/>
                <a:cs typeface="Barlow Semi-Bold"/>
                <a:sym typeface="Barlow Semi-Bold"/>
              </a:rPr>
              <a:t>3G</a:t>
            </a:r>
          </a:p>
        </p:txBody>
      </p:sp>
      <p:sp>
        <p:nvSpPr>
          <p:cNvPr name="TextBox 8" id="8"/>
          <p:cNvSpPr txBox="true"/>
          <p:nvPr/>
        </p:nvSpPr>
        <p:spPr>
          <a:xfrm rot="0">
            <a:off x="11262922" y="5086597"/>
            <a:ext cx="2459408" cy="476250"/>
          </a:xfrm>
          <a:prstGeom prst="rect">
            <a:avLst/>
          </a:prstGeom>
        </p:spPr>
        <p:txBody>
          <a:bodyPr anchor="t" rtlCol="false" tIns="0" lIns="0" bIns="0" rIns="0">
            <a:spAutoFit/>
          </a:bodyPr>
          <a:lstStyle/>
          <a:p>
            <a:pPr algn="l">
              <a:lnSpc>
                <a:spcPts val="3600"/>
              </a:lnSpc>
            </a:pPr>
            <a:r>
              <a:rPr lang="en-US" b="true" sz="3000">
                <a:solidFill>
                  <a:srgbClr val="2A2E30"/>
                </a:solidFill>
                <a:latin typeface="Barlow Semi-Bold"/>
                <a:ea typeface="Barlow Semi-Bold"/>
                <a:cs typeface="Barlow Semi-Bold"/>
                <a:sym typeface="Barlow Semi-Bold"/>
              </a:rPr>
              <a:t>4G</a:t>
            </a:r>
          </a:p>
        </p:txBody>
      </p:sp>
      <p:sp>
        <p:nvSpPr>
          <p:cNvPr name="TextBox 9" id="9"/>
          <p:cNvSpPr txBox="true"/>
          <p:nvPr/>
        </p:nvSpPr>
        <p:spPr>
          <a:xfrm rot="0">
            <a:off x="14611548" y="5086597"/>
            <a:ext cx="2459408" cy="476250"/>
          </a:xfrm>
          <a:prstGeom prst="rect">
            <a:avLst/>
          </a:prstGeom>
        </p:spPr>
        <p:txBody>
          <a:bodyPr anchor="t" rtlCol="false" tIns="0" lIns="0" bIns="0" rIns="0">
            <a:spAutoFit/>
          </a:bodyPr>
          <a:lstStyle/>
          <a:p>
            <a:pPr algn="l">
              <a:lnSpc>
                <a:spcPts val="3600"/>
              </a:lnSpc>
            </a:pPr>
            <a:r>
              <a:rPr lang="en-US" b="true" sz="3000">
                <a:solidFill>
                  <a:srgbClr val="2A2E30"/>
                </a:solidFill>
                <a:latin typeface="Barlow Semi-Bold"/>
                <a:ea typeface="Barlow Semi-Bold"/>
                <a:cs typeface="Barlow Semi-Bold"/>
                <a:sym typeface="Barlow Semi-Bold"/>
              </a:rPr>
              <a:t>5G</a:t>
            </a:r>
          </a:p>
        </p:txBody>
      </p:sp>
      <p:grpSp>
        <p:nvGrpSpPr>
          <p:cNvPr name="Group 10" id="10"/>
          <p:cNvGrpSpPr/>
          <p:nvPr/>
        </p:nvGrpSpPr>
        <p:grpSpPr>
          <a:xfrm rot="0">
            <a:off x="1217044" y="6311322"/>
            <a:ext cx="2462801" cy="1713209"/>
            <a:chOff x="0" y="0"/>
            <a:chExt cx="3283734" cy="2284278"/>
          </a:xfrm>
        </p:grpSpPr>
        <p:sp>
          <p:nvSpPr>
            <p:cNvPr name="TextBox 11" id="11"/>
            <p:cNvSpPr txBox="true"/>
            <p:nvPr/>
          </p:nvSpPr>
          <p:spPr>
            <a:xfrm rot="0">
              <a:off x="0" y="-142875"/>
              <a:ext cx="3283734" cy="626491"/>
            </a:xfrm>
            <a:prstGeom prst="rect">
              <a:avLst/>
            </a:prstGeom>
          </p:spPr>
          <p:txBody>
            <a:bodyPr anchor="t" rtlCol="false" tIns="0" lIns="0" bIns="0" rIns="0">
              <a:spAutoFit/>
            </a:bodyPr>
            <a:lstStyle/>
            <a:p>
              <a:pPr algn="l">
                <a:lnSpc>
                  <a:spcPts val="4224"/>
                </a:lnSpc>
              </a:pPr>
              <a:r>
                <a:rPr lang="en-US" sz="2400" spc="9">
                  <a:solidFill>
                    <a:srgbClr val="2A2E30"/>
                  </a:solidFill>
                  <a:latin typeface="Barlow"/>
                  <a:ea typeface="Barlow"/>
                  <a:cs typeface="Barlow"/>
                  <a:sym typeface="Barlow"/>
                </a:rPr>
                <a:t>1980s</a:t>
              </a:r>
            </a:p>
          </p:txBody>
        </p:sp>
        <p:sp>
          <p:nvSpPr>
            <p:cNvPr name="TextBox 12" id="12"/>
            <p:cNvSpPr txBox="true"/>
            <p:nvPr/>
          </p:nvSpPr>
          <p:spPr>
            <a:xfrm rot="0">
              <a:off x="0" y="821873"/>
              <a:ext cx="3283734" cy="1462405"/>
            </a:xfrm>
            <a:prstGeom prst="rect">
              <a:avLst/>
            </a:prstGeom>
          </p:spPr>
          <p:txBody>
            <a:bodyPr anchor="t" rtlCol="false" tIns="0" lIns="0" bIns="0" rIns="0">
              <a:spAutoFit/>
            </a:bodyPr>
            <a:lstStyle/>
            <a:p>
              <a:pPr algn="l">
                <a:lnSpc>
                  <a:spcPts val="2940"/>
                </a:lnSpc>
              </a:pPr>
              <a:r>
                <a:rPr lang="en-US" sz="2100" spc="8">
                  <a:solidFill>
                    <a:srgbClr val="2A2E30"/>
                  </a:solidFill>
                  <a:latin typeface="Barlow"/>
                  <a:ea typeface="Barlow"/>
                  <a:cs typeface="Barlow"/>
                  <a:sym typeface="Barlow"/>
                </a:rPr>
                <a:t>A network limited to only voice </a:t>
              </a:r>
            </a:p>
            <a:p>
              <a:pPr algn="l">
                <a:lnSpc>
                  <a:spcPts val="2940"/>
                </a:lnSpc>
              </a:pPr>
              <a:r>
                <a:rPr lang="en-US" sz="2100" spc="8">
                  <a:solidFill>
                    <a:srgbClr val="2A2E30"/>
                  </a:solidFill>
                  <a:latin typeface="Barlow"/>
                  <a:ea typeface="Barlow"/>
                  <a:cs typeface="Barlow"/>
                  <a:sym typeface="Barlow"/>
                </a:rPr>
                <a:t>call capabilities.</a:t>
              </a:r>
            </a:p>
          </p:txBody>
        </p:sp>
      </p:grpSp>
      <p:grpSp>
        <p:nvGrpSpPr>
          <p:cNvPr name="Group 13" id="13"/>
          <p:cNvGrpSpPr/>
          <p:nvPr/>
        </p:nvGrpSpPr>
        <p:grpSpPr>
          <a:xfrm rot="0">
            <a:off x="4565670" y="6311322"/>
            <a:ext cx="2462801" cy="1713209"/>
            <a:chOff x="0" y="0"/>
            <a:chExt cx="3283734" cy="2284278"/>
          </a:xfrm>
        </p:grpSpPr>
        <p:sp>
          <p:nvSpPr>
            <p:cNvPr name="TextBox 14" id="14"/>
            <p:cNvSpPr txBox="true"/>
            <p:nvPr/>
          </p:nvSpPr>
          <p:spPr>
            <a:xfrm rot="0">
              <a:off x="0" y="-142875"/>
              <a:ext cx="3283734" cy="626491"/>
            </a:xfrm>
            <a:prstGeom prst="rect">
              <a:avLst/>
            </a:prstGeom>
          </p:spPr>
          <p:txBody>
            <a:bodyPr anchor="t" rtlCol="false" tIns="0" lIns="0" bIns="0" rIns="0">
              <a:spAutoFit/>
            </a:bodyPr>
            <a:lstStyle/>
            <a:p>
              <a:pPr algn="just">
                <a:lnSpc>
                  <a:spcPts val="4224"/>
                </a:lnSpc>
              </a:pPr>
              <a:r>
                <a:rPr lang="en-US" sz="2400" spc="9">
                  <a:solidFill>
                    <a:srgbClr val="2A2E30"/>
                  </a:solidFill>
                  <a:latin typeface="Barlow"/>
                  <a:ea typeface="Barlow"/>
                  <a:cs typeface="Barlow"/>
                  <a:sym typeface="Barlow"/>
                </a:rPr>
                <a:t>1990s</a:t>
              </a:r>
            </a:p>
          </p:txBody>
        </p:sp>
        <p:sp>
          <p:nvSpPr>
            <p:cNvPr name="TextBox 15" id="15"/>
            <p:cNvSpPr txBox="true"/>
            <p:nvPr/>
          </p:nvSpPr>
          <p:spPr>
            <a:xfrm rot="0">
              <a:off x="0" y="821873"/>
              <a:ext cx="3283734" cy="1462405"/>
            </a:xfrm>
            <a:prstGeom prst="rect">
              <a:avLst/>
            </a:prstGeom>
          </p:spPr>
          <p:txBody>
            <a:bodyPr anchor="t" rtlCol="false" tIns="0" lIns="0" bIns="0" rIns="0">
              <a:spAutoFit/>
            </a:bodyPr>
            <a:lstStyle/>
            <a:p>
              <a:pPr algn="l">
                <a:lnSpc>
                  <a:spcPts val="2940"/>
                </a:lnSpc>
              </a:pPr>
              <a:r>
                <a:rPr lang="en-US" sz="2100" spc="8">
                  <a:solidFill>
                    <a:srgbClr val="2A2E30"/>
                  </a:solidFill>
                  <a:latin typeface="Barlow"/>
                  <a:ea typeface="Barlow"/>
                  <a:cs typeface="Barlow"/>
                  <a:sym typeface="Barlow"/>
                </a:rPr>
                <a:t>GSM, GPRS,</a:t>
              </a:r>
            </a:p>
            <a:p>
              <a:pPr algn="l">
                <a:lnSpc>
                  <a:spcPts val="2940"/>
                </a:lnSpc>
              </a:pPr>
              <a:r>
                <a:rPr lang="en-US" sz="2100" spc="8">
                  <a:solidFill>
                    <a:srgbClr val="2A2E30"/>
                  </a:solidFill>
                  <a:latin typeface="Barlow"/>
                  <a:ea typeface="Barlow"/>
                  <a:cs typeface="Barlow"/>
                  <a:sym typeface="Barlow"/>
                </a:rPr>
                <a:t>and EDGE advancements</a:t>
              </a:r>
            </a:p>
          </p:txBody>
        </p:sp>
      </p:grpSp>
      <p:grpSp>
        <p:nvGrpSpPr>
          <p:cNvPr name="Group 16" id="16"/>
          <p:cNvGrpSpPr/>
          <p:nvPr/>
        </p:nvGrpSpPr>
        <p:grpSpPr>
          <a:xfrm rot="0">
            <a:off x="7914296" y="6311322"/>
            <a:ext cx="2462801" cy="2456159"/>
            <a:chOff x="0" y="0"/>
            <a:chExt cx="3283734" cy="3274878"/>
          </a:xfrm>
        </p:grpSpPr>
        <p:sp>
          <p:nvSpPr>
            <p:cNvPr name="TextBox 17" id="17"/>
            <p:cNvSpPr txBox="true"/>
            <p:nvPr/>
          </p:nvSpPr>
          <p:spPr>
            <a:xfrm rot="0">
              <a:off x="0" y="-142875"/>
              <a:ext cx="3283734" cy="626491"/>
            </a:xfrm>
            <a:prstGeom prst="rect">
              <a:avLst/>
            </a:prstGeom>
          </p:spPr>
          <p:txBody>
            <a:bodyPr anchor="t" rtlCol="false" tIns="0" lIns="0" bIns="0" rIns="0">
              <a:spAutoFit/>
            </a:bodyPr>
            <a:lstStyle/>
            <a:p>
              <a:pPr algn="l">
                <a:lnSpc>
                  <a:spcPts val="4224"/>
                </a:lnSpc>
              </a:pPr>
              <a:r>
                <a:rPr lang="en-US" sz="2400" spc="9">
                  <a:solidFill>
                    <a:srgbClr val="2A2E30"/>
                  </a:solidFill>
                  <a:latin typeface="Barlow"/>
                  <a:ea typeface="Barlow"/>
                  <a:cs typeface="Barlow"/>
                  <a:sym typeface="Barlow"/>
                </a:rPr>
                <a:t>2000s</a:t>
              </a:r>
            </a:p>
          </p:txBody>
        </p:sp>
        <p:sp>
          <p:nvSpPr>
            <p:cNvPr name="TextBox 18" id="18"/>
            <p:cNvSpPr txBox="true"/>
            <p:nvPr/>
          </p:nvSpPr>
          <p:spPr>
            <a:xfrm rot="0">
              <a:off x="0" y="821873"/>
              <a:ext cx="3283734" cy="2453005"/>
            </a:xfrm>
            <a:prstGeom prst="rect">
              <a:avLst/>
            </a:prstGeom>
          </p:spPr>
          <p:txBody>
            <a:bodyPr anchor="t" rtlCol="false" tIns="0" lIns="0" bIns="0" rIns="0">
              <a:spAutoFit/>
            </a:bodyPr>
            <a:lstStyle/>
            <a:p>
              <a:pPr algn="l">
                <a:lnSpc>
                  <a:spcPts val="2940"/>
                </a:lnSpc>
              </a:pPr>
              <a:r>
                <a:rPr lang="en-US" sz="2100" spc="8">
                  <a:solidFill>
                    <a:srgbClr val="2A2E30"/>
                  </a:solidFill>
                  <a:latin typeface="Barlow"/>
                  <a:ea typeface="Barlow"/>
                  <a:cs typeface="Barlow"/>
                  <a:sym typeface="Barlow"/>
                </a:rPr>
                <a:t>Allowed faster communication, web browsing, </a:t>
              </a:r>
            </a:p>
            <a:p>
              <a:pPr algn="l">
                <a:lnSpc>
                  <a:spcPts val="2940"/>
                </a:lnSpc>
              </a:pPr>
              <a:r>
                <a:rPr lang="en-US" sz="2100" spc="8">
                  <a:solidFill>
                    <a:srgbClr val="2A2E30"/>
                  </a:solidFill>
                  <a:latin typeface="Barlow"/>
                  <a:ea typeface="Barlow"/>
                  <a:cs typeface="Barlow"/>
                  <a:sym typeface="Barlow"/>
                </a:rPr>
                <a:t>and video streaming </a:t>
              </a:r>
            </a:p>
            <a:p>
              <a:pPr algn="l">
                <a:lnSpc>
                  <a:spcPts val="2940"/>
                </a:lnSpc>
              </a:pPr>
              <a:r>
                <a:rPr lang="en-US" sz="2100" spc="8">
                  <a:solidFill>
                    <a:srgbClr val="2A2E30"/>
                  </a:solidFill>
                  <a:latin typeface="Barlow"/>
                  <a:ea typeface="Barlow"/>
                  <a:cs typeface="Barlow"/>
                  <a:sym typeface="Barlow"/>
                </a:rPr>
                <a:t>in smartphones</a:t>
              </a:r>
            </a:p>
          </p:txBody>
        </p:sp>
      </p:grpSp>
      <p:grpSp>
        <p:nvGrpSpPr>
          <p:cNvPr name="Group 19" id="19"/>
          <p:cNvGrpSpPr/>
          <p:nvPr/>
        </p:nvGrpSpPr>
        <p:grpSpPr>
          <a:xfrm rot="0">
            <a:off x="11262922" y="6311322"/>
            <a:ext cx="2459408" cy="2084684"/>
            <a:chOff x="0" y="0"/>
            <a:chExt cx="3279211" cy="2779578"/>
          </a:xfrm>
        </p:grpSpPr>
        <p:sp>
          <p:nvSpPr>
            <p:cNvPr name="TextBox 20" id="20"/>
            <p:cNvSpPr txBox="true"/>
            <p:nvPr/>
          </p:nvSpPr>
          <p:spPr>
            <a:xfrm rot="0">
              <a:off x="0" y="-142875"/>
              <a:ext cx="3279211" cy="626491"/>
            </a:xfrm>
            <a:prstGeom prst="rect">
              <a:avLst/>
            </a:prstGeom>
          </p:spPr>
          <p:txBody>
            <a:bodyPr anchor="t" rtlCol="false" tIns="0" lIns="0" bIns="0" rIns="0">
              <a:spAutoFit/>
            </a:bodyPr>
            <a:lstStyle/>
            <a:p>
              <a:pPr algn="l">
                <a:lnSpc>
                  <a:spcPts val="4224"/>
                </a:lnSpc>
              </a:pPr>
              <a:r>
                <a:rPr lang="en-US" sz="2400" spc="9">
                  <a:solidFill>
                    <a:srgbClr val="2A2E30"/>
                  </a:solidFill>
                  <a:latin typeface="Barlow"/>
                  <a:ea typeface="Barlow"/>
                  <a:cs typeface="Barlow"/>
                  <a:sym typeface="Barlow"/>
                </a:rPr>
                <a:t>2010s</a:t>
              </a:r>
            </a:p>
          </p:txBody>
        </p:sp>
        <p:sp>
          <p:nvSpPr>
            <p:cNvPr name="TextBox 21" id="21"/>
            <p:cNvSpPr txBox="true"/>
            <p:nvPr/>
          </p:nvSpPr>
          <p:spPr>
            <a:xfrm rot="0">
              <a:off x="0" y="821873"/>
              <a:ext cx="3279211" cy="1957705"/>
            </a:xfrm>
            <a:prstGeom prst="rect">
              <a:avLst/>
            </a:prstGeom>
          </p:spPr>
          <p:txBody>
            <a:bodyPr anchor="t" rtlCol="false" tIns="0" lIns="0" bIns="0" rIns="0">
              <a:spAutoFit/>
            </a:bodyPr>
            <a:lstStyle/>
            <a:p>
              <a:pPr algn="l">
                <a:lnSpc>
                  <a:spcPts val="2940"/>
                </a:lnSpc>
              </a:pPr>
              <a:r>
                <a:rPr lang="en-US" sz="2100" spc="8">
                  <a:solidFill>
                    <a:srgbClr val="2A2E30"/>
                  </a:solidFill>
                  <a:latin typeface="Barlow"/>
                  <a:ea typeface="Barlow"/>
                  <a:cs typeface="Barlow"/>
                  <a:sym typeface="Barlow"/>
                </a:rPr>
                <a:t>Greatly impacted the requirements set by </a:t>
              </a:r>
            </a:p>
            <a:p>
              <a:pPr algn="l">
                <a:lnSpc>
                  <a:spcPts val="2940"/>
                </a:lnSpc>
              </a:pPr>
              <a:r>
                <a:rPr lang="en-US" sz="2100" spc="8">
                  <a:solidFill>
                    <a:srgbClr val="2A2E30"/>
                  </a:solidFill>
                  <a:latin typeface="Barlow"/>
                  <a:ea typeface="Barlow"/>
                  <a:cs typeface="Barlow"/>
                  <a:sym typeface="Barlow"/>
                </a:rPr>
                <a:t>IMT-Advanced standards.</a:t>
              </a:r>
            </a:p>
          </p:txBody>
        </p:sp>
      </p:grpSp>
      <p:grpSp>
        <p:nvGrpSpPr>
          <p:cNvPr name="Group 22" id="22"/>
          <p:cNvGrpSpPr/>
          <p:nvPr/>
        </p:nvGrpSpPr>
        <p:grpSpPr>
          <a:xfrm rot="0">
            <a:off x="14611548" y="6311322"/>
            <a:ext cx="2459408" cy="2456159"/>
            <a:chOff x="0" y="0"/>
            <a:chExt cx="3279211" cy="3274878"/>
          </a:xfrm>
        </p:grpSpPr>
        <p:sp>
          <p:nvSpPr>
            <p:cNvPr name="TextBox 23" id="23"/>
            <p:cNvSpPr txBox="true"/>
            <p:nvPr/>
          </p:nvSpPr>
          <p:spPr>
            <a:xfrm rot="0">
              <a:off x="0" y="-142875"/>
              <a:ext cx="3279211" cy="626491"/>
            </a:xfrm>
            <a:prstGeom prst="rect">
              <a:avLst/>
            </a:prstGeom>
          </p:spPr>
          <p:txBody>
            <a:bodyPr anchor="t" rtlCol="false" tIns="0" lIns="0" bIns="0" rIns="0">
              <a:spAutoFit/>
            </a:bodyPr>
            <a:lstStyle/>
            <a:p>
              <a:pPr algn="l">
                <a:lnSpc>
                  <a:spcPts val="4224"/>
                </a:lnSpc>
              </a:pPr>
              <a:r>
                <a:rPr lang="en-US" sz="2400" spc="9">
                  <a:solidFill>
                    <a:srgbClr val="2A2E30"/>
                  </a:solidFill>
                  <a:latin typeface="Barlow"/>
                  <a:ea typeface="Barlow"/>
                  <a:cs typeface="Barlow"/>
                  <a:sym typeface="Barlow"/>
                </a:rPr>
                <a:t>Current</a:t>
              </a:r>
            </a:p>
          </p:txBody>
        </p:sp>
        <p:sp>
          <p:nvSpPr>
            <p:cNvPr name="TextBox 24" id="24"/>
            <p:cNvSpPr txBox="true"/>
            <p:nvPr/>
          </p:nvSpPr>
          <p:spPr>
            <a:xfrm rot="0">
              <a:off x="0" y="821873"/>
              <a:ext cx="3279211" cy="2453005"/>
            </a:xfrm>
            <a:prstGeom prst="rect">
              <a:avLst/>
            </a:prstGeom>
          </p:spPr>
          <p:txBody>
            <a:bodyPr anchor="t" rtlCol="false" tIns="0" lIns="0" bIns="0" rIns="0">
              <a:spAutoFit/>
            </a:bodyPr>
            <a:lstStyle/>
            <a:p>
              <a:pPr algn="l">
                <a:lnSpc>
                  <a:spcPts val="2940"/>
                </a:lnSpc>
              </a:pPr>
              <a:r>
                <a:rPr lang="en-US" sz="2100" spc="8">
                  <a:solidFill>
                    <a:srgbClr val="2A2E30"/>
                  </a:solidFill>
                  <a:latin typeface="Barlow"/>
                  <a:ea typeface="Barlow"/>
                  <a:cs typeface="Barlow"/>
                  <a:sym typeface="Barlow"/>
                </a:rPr>
                <a:t>Significantly faster speeds with lower requirements </a:t>
              </a:r>
            </a:p>
            <a:p>
              <a:pPr algn="l">
                <a:lnSpc>
                  <a:spcPts val="2940"/>
                </a:lnSpc>
              </a:pPr>
              <a:r>
                <a:rPr lang="en-US" sz="2100" spc="8">
                  <a:solidFill>
                    <a:srgbClr val="2A2E30"/>
                  </a:solidFill>
                  <a:latin typeface="Barlow"/>
                  <a:ea typeface="Barlow"/>
                  <a:cs typeface="Barlow"/>
                  <a:sym typeface="Barlow"/>
                </a:rPr>
                <a:t>to support </a:t>
              </a:r>
            </a:p>
            <a:p>
              <a:pPr algn="l">
                <a:lnSpc>
                  <a:spcPts val="2940"/>
                </a:lnSpc>
              </a:pPr>
              <a:r>
                <a:rPr lang="en-US" sz="2100" spc="8">
                  <a:solidFill>
                    <a:srgbClr val="2A2E30"/>
                  </a:solidFill>
                  <a:latin typeface="Barlow"/>
                  <a:ea typeface="Barlow"/>
                  <a:cs typeface="Barlow"/>
                  <a:sym typeface="Barlow"/>
                </a:rPr>
                <a:t>IoT devices</a:t>
              </a:r>
            </a:p>
          </p:txBody>
        </p:sp>
      </p:grpSp>
      <p:sp>
        <p:nvSpPr>
          <p:cNvPr name="AutoShape 25" id="25"/>
          <p:cNvSpPr/>
          <p:nvPr/>
        </p:nvSpPr>
        <p:spPr>
          <a:xfrm>
            <a:off x="1420527" y="5875987"/>
            <a:ext cx="3150707" cy="0"/>
          </a:xfrm>
          <a:prstGeom prst="line">
            <a:avLst/>
          </a:prstGeom>
          <a:ln cap="rnd" w="19050">
            <a:solidFill>
              <a:srgbClr val="2A2E30">
                <a:alpha val="34902"/>
              </a:srgbClr>
            </a:solidFill>
            <a:prstDash val="solid"/>
            <a:headEnd type="none" len="sm" w="sm"/>
            <a:tailEnd type="none" len="sm" w="sm"/>
          </a:ln>
        </p:spPr>
      </p:sp>
      <p:grpSp>
        <p:nvGrpSpPr>
          <p:cNvPr name="Group 26" id="26"/>
          <p:cNvGrpSpPr/>
          <p:nvPr/>
        </p:nvGrpSpPr>
        <p:grpSpPr>
          <a:xfrm rot="0">
            <a:off x="1217044" y="5774246"/>
            <a:ext cx="203483" cy="20348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C72"/>
            </a:solidFill>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29" id="29"/>
          <p:cNvGrpSpPr/>
          <p:nvPr/>
        </p:nvGrpSpPr>
        <p:grpSpPr>
          <a:xfrm rot="0">
            <a:off x="4571233" y="5774246"/>
            <a:ext cx="203483" cy="20348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C72"/>
            </a:solidFill>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32" id="32"/>
          <p:cNvGrpSpPr/>
          <p:nvPr/>
        </p:nvGrpSpPr>
        <p:grpSpPr>
          <a:xfrm rot="0">
            <a:off x="7925423" y="5774246"/>
            <a:ext cx="203483" cy="203483"/>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C72"/>
            </a:solidFill>
          </p:spPr>
        </p:sp>
        <p:sp>
          <p:nvSpPr>
            <p:cNvPr name="TextBox 34" id="34"/>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35" id="35"/>
          <p:cNvGrpSpPr/>
          <p:nvPr/>
        </p:nvGrpSpPr>
        <p:grpSpPr>
          <a:xfrm rot="0">
            <a:off x="11279612" y="5774246"/>
            <a:ext cx="203483" cy="203483"/>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C72"/>
            </a:solidFill>
          </p:spPr>
        </p:sp>
        <p:sp>
          <p:nvSpPr>
            <p:cNvPr name="TextBox 37" id="37"/>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38" id="38"/>
          <p:cNvGrpSpPr/>
          <p:nvPr/>
        </p:nvGrpSpPr>
        <p:grpSpPr>
          <a:xfrm rot="0">
            <a:off x="14633801" y="5774246"/>
            <a:ext cx="203483" cy="203483"/>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C72"/>
            </a:solidFill>
          </p:spPr>
        </p:sp>
        <p:sp>
          <p:nvSpPr>
            <p:cNvPr name="TextBox 40" id="40"/>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sp>
        <p:nvSpPr>
          <p:cNvPr name="AutoShape 41" id="41"/>
          <p:cNvSpPr/>
          <p:nvPr/>
        </p:nvSpPr>
        <p:spPr>
          <a:xfrm>
            <a:off x="4774716" y="5875987"/>
            <a:ext cx="3150707" cy="0"/>
          </a:xfrm>
          <a:prstGeom prst="line">
            <a:avLst/>
          </a:prstGeom>
          <a:ln cap="rnd" w="19050">
            <a:solidFill>
              <a:srgbClr val="2A2E30">
                <a:alpha val="34902"/>
              </a:srgbClr>
            </a:solidFill>
            <a:prstDash val="solid"/>
            <a:headEnd type="none" len="sm" w="sm"/>
            <a:tailEnd type="none" len="sm" w="sm"/>
          </a:ln>
        </p:spPr>
      </p:sp>
      <p:sp>
        <p:nvSpPr>
          <p:cNvPr name="AutoShape 42" id="42"/>
          <p:cNvSpPr/>
          <p:nvPr/>
        </p:nvSpPr>
        <p:spPr>
          <a:xfrm>
            <a:off x="8128905" y="5875987"/>
            <a:ext cx="3150707" cy="0"/>
          </a:xfrm>
          <a:prstGeom prst="line">
            <a:avLst/>
          </a:prstGeom>
          <a:ln cap="rnd" w="19050">
            <a:solidFill>
              <a:srgbClr val="2A2E30">
                <a:alpha val="34902"/>
              </a:srgbClr>
            </a:solidFill>
            <a:prstDash val="solid"/>
            <a:headEnd type="none" len="sm" w="sm"/>
            <a:tailEnd type="none" len="sm" w="sm"/>
          </a:ln>
        </p:spPr>
      </p:sp>
      <p:sp>
        <p:nvSpPr>
          <p:cNvPr name="AutoShape 43" id="43"/>
          <p:cNvSpPr/>
          <p:nvPr/>
        </p:nvSpPr>
        <p:spPr>
          <a:xfrm>
            <a:off x="11483095" y="5875987"/>
            <a:ext cx="3150707" cy="0"/>
          </a:xfrm>
          <a:prstGeom prst="line">
            <a:avLst/>
          </a:prstGeom>
          <a:ln cap="rnd" w="19050">
            <a:solidFill>
              <a:srgbClr val="2A2E30">
                <a:alpha val="34902"/>
              </a:srgbClr>
            </a:solidFill>
            <a:prstDash val="solid"/>
            <a:headEnd type="none" len="sm" w="sm"/>
            <a:tailEnd type="none" len="sm" w="sm"/>
          </a:ln>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91270" y="1425766"/>
            <a:ext cx="8237568" cy="2047875"/>
          </a:xfrm>
          <a:prstGeom prst="rect">
            <a:avLst/>
          </a:prstGeom>
        </p:spPr>
        <p:txBody>
          <a:bodyPr anchor="t" rtlCol="false" tIns="0" lIns="0" bIns="0" rIns="0">
            <a:spAutoFit/>
          </a:bodyPr>
          <a:lstStyle/>
          <a:p>
            <a:pPr algn="l">
              <a:lnSpc>
                <a:spcPts val="8033"/>
              </a:lnSpc>
            </a:pPr>
            <a:r>
              <a:rPr lang="en-US" b="true" sz="6694">
                <a:solidFill>
                  <a:srgbClr val="2A2E30"/>
                </a:solidFill>
                <a:latin typeface="Barlow Bold"/>
                <a:ea typeface="Barlow Bold"/>
                <a:cs typeface="Barlow Bold"/>
                <a:sym typeface="Barlow Bold"/>
              </a:rPr>
              <a:t>5G Technology Adoption in the World</a:t>
            </a:r>
          </a:p>
        </p:txBody>
      </p:sp>
      <p:grpSp>
        <p:nvGrpSpPr>
          <p:cNvPr name="Group 3" id="3"/>
          <p:cNvGrpSpPr/>
          <p:nvPr/>
        </p:nvGrpSpPr>
        <p:grpSpPr>
          <a:xfrm rot="0">
            <a:off x="10395004" y="1619741"/>
            <a:ext cx="6601725" cy="1669451"/>
            <a:chOff x="0" y="0"/>
            <a:chExt cx="8802301" cy="2225935"/>
          </a:xfrm>
        </p:grpSpPr>
        <p:sp>
          <p:nvSpPr>
            <p:cNvPr name="TextBox 4" id="4"/>
            <p:cNvSpPr txBox="true"/>
            <p:nvPr/>
          </p:nvSpPr>
          <p:spPr>
            <a:xfrm rot="0">
              <a:off x="0" y="-19050"/>
              <a:ext cx="8802301" cy="628650"/>
            </a:xfrm>
            <a:prstGeom prst="rect">
              <a:avLst/>
            </a:prstGeom>
          </p:spPr>
          <p:txBody>
            <a:bodyPr anchor="t" rtlCol="false" tIns="0" lIns="0" bIns="0" rIns="0">
              <a:spAutoFit/>
            </a:bodyPr>
            <a:lstStyle/>
            <a:p>
              <a:pPr algn="l">
                <a:lnSpc>
                  <a:spcPts val="3600"/>
                </a:lnSpc>
              </a:pPr>
              <a:r>
                <a:rPr lang="en-US" b="true" sz="3000">
                  <a:solidFill>
                    <a:srgbClr val="2A2E30"/>
                  </a:solidFill>
                  <a:latin typeface="Barlow Semi-Bold"/>
                  <a:ea typeface="Barlow Semi-Bold"/>
                  <a:cs typeface="Barlow Semi-Bold"/>
                  <a:sym typeface="Barlow Semi-Bold"/>
                </a:rPr>
                <a:t>As of January 2021</a:t>
              </a:r>
            </a:p>
          </p:txBody>
        </p:sp>
        <p:sp>
          <p:nvSpPr>
            <p:cNvPr name="TextBox 5" id="5"/>
            <p:cNvSpPr txBox="true"/>
            <p:nvPr/>
          </p:nvSpPr>
          <p:spPr>
            <a:xfrm rot="0">
              <a:off x="0" y="920324"/>
              <a:ext cx="8802301" cy="1305611"/>
            </a:xfrm>
            <a:prstGeom prst="rect">
              <a:avLst/>
            </a:prstGeom>
          </p:spPr>
          <p:txBody>
            <a:bodyPr anchor="t" rtlCol="false" tIns="0" lIns="0" bIns="0" rIns="0">
              <a:spAutoFit/>
            </a:bodyPr>
            <a:lstStyle/>
            <a:p>
              <a:pPr algn="l">
                <a:lnSpc>
                  <a:spcPts val="4171"/>
                </a:lnSpc>
              </a:pPr>
              <a:r>
                <a:rPr lang="en-US" sz="2370" spc="9">
                  <a:solidFill>
                    <a:srgbClr val="2A2E30"/>
                  </a:solidFill>
                  <a:latin typeface="Barlow"/>
                  <a:ea typeface="Barlow"/>
                  <a:cs typeface="Barlow"/>
                  <a:sym typeface="Barlow"/>
                </a:rPr>
                <a:t>5G technology adoption continues to rise</a:t>
              </a:r>
            </a:p>
            <a:p>
              <a:pPr algn="l">
                <a:lnSpc>
                  <a:spcPts val="4171"/>
                </a:lnSpc>
              </a:pPr>
              <a:r>
                <a:rPr lang="en-US" sz="2370" spc="9">
                  <a:solidFill>
                    <a:srgbClr val="2A2E30"/>
                  </a:solidFill>
                  <a:latin typeface="Barlow"/>
                  <a:ea typeface="Barlow"/>
                  <a:cs typeface="Barlow"/>
                  <a:sym typeface="Barlow"/>
                </a:rPr>
                <a:t>in more countries and cities. </a:t>
              </a:r>
            </a:p>
          </p:txBody>
        </p:sp>
      </p:grpSp>
      <p:pic>
        <p:nvPicPr>
          <p:cNvPr name="Picture 6" id="6"/>
          <p:cNvPicPr>
            <a:picLocks noChangeAspect="true"/>
          </p:cNvPicPr>
          <p:nvPr/>
        </p:nvPicPr>
        <p:blipFill>
          <a:blip r:embed="rId2"/>
          <a:stretch>
            <a:fillRect/>
          </a:stretch>
        </p:blipFill>
        <p:spPr>
          <a:xfrm rot="0">
            <a:off x="-181298" y="3320425"/>
            <a:ext cx="18874501" cy="7194636"/>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70168" y="1525533"/>
            <a:ext cx="10473417" cy="7150082"/>
            <a:chOff x="0" y="0"/>
            <a:chExt cx="13964556" cy="9533442"/>
          </a:xfrm>
        </p:grpSpPr>
        <p:sp>
          <p:nvSpPr>
            <p:cNvPr name="TextBox 3" id="3"/>
            <p:cNvSpPr txBox="true"/>
            <p:nvPr/>
          </p:nvSpPr>
          <p:spPr>
            <a:xfrm rot="0">
              <a:off x="0" y="0"/>
              <a:ext cx="13964556" cy="3962400"/>
            </a:xfrm>
            <a:prstGeom prst="rect">
              <a:avLst/>
            </a:prstGeom>
          </p:spPr>
          <p:txBody>
            <a:bodyPr anchor="t" rtlCol="false" tIns="0" lIns="0" bIns="0" rIns="0">
              <a:spAutoFit/>
            </a:bodyPr>
            <a:lstStyle/>
            <a:p>
              <a:pPr algn="l">
                <a:lnSpc>
                  <a:spcPts val="11760"/>
                </a:lnSpc>
              </a:pPr>
              <a:r>
                <a:rPr lang="en-US" b="true" sz="9800">
                  <a:solidFill>
                    <a:srgbClr val="2A2E30"/>
                  </a:solidFill>
                  <a:latin typeface="Barlow Bold"/>
                  <a:ea typeface="Barlow Bold"/>
                  <a:cs typeface="Barlow Bold"/>
                  <a:sym typeface="Barlow Bold"/>
                </a:rPr>
                <a:t>1. Business Understanding</a:t>
              </a:r>
            </a:p>
          </p:txBody>
        </p:sp>
        <p:sp>
          <p:nvSpPr>
            <p:cNvPr name="TextBox 4" id="4"/>
            <p:cNvSpPr txBox="true"/>
            <p:nvPr/>
          </p:nvSpPr>
          <p:spPr>
            <a:xfrm rot="0">
              <a:off x="0" y="4698679"/>
              <a:ext cx="13964556" cy="4834764"/>
            </a:xfrm>
            <a:prstGeom prst="rect">
              <a:avLst/>
            </a:prstGeom>
          </p:spPr>
          <p:txBody>
            <a:bodyPr anchor="t" rtlCol="false" tIns="0" lIns="0" bIns="0" rIns="0">
              <a:spAutoFit/>
            </a:bodyPr>
            <a:lstStyle/>
            <a:p>
              <a:pPr algn="l" marL="596961" indent="-298480" lvl="1">
                <a:lnSpc>
                  <a:spcPts val="4147"/>
                </a:lnSpc>
                <a:buFont typeface="Arial"/>
                <a:buChar char="•"/>
              </a:pPr>
              <a:r>
                <a:rPr lang="en-US" sz="2764" spc="11">
                  <a:solidFill>
                    <a:srgbClr val="345C72"/>
                  </a:solidFill>
                  <a:latin typeface="Barlow"/>
                  <a:ea typeface="Barlow"/>
                  <a:cs typeface="Barlow"/>
                  <a:sym typeface="Barlow"/>
                </a:rPr>
                <a:t>Background</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Gap Analysis</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Problem Statement</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Goals</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Analytic Approach</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Metric Evaluation</a:t>
              </a:r>
            </a:p>
            <a:p>
              <a:pPr algn="l" marL="596961" indent="-298480" lvl="1">
                <a:lnSpc>
                  <a:spcPts val="4147"/>
                </a:lnSpc>
                <a:buFont typeface="Arial"/>
                <a:buChar char="•"/>
              </a:pPr>
              <a:r>
                <a:rPr lang="en-US" sz="2764" spc="11">
                  <a:solidFill>
                    <a:srgbClr val="345C72"/>
                  </a:solidFill>
                  <a:latin typeface="Barlow"/>
                  <a:ea typeface="Barlow"/>
                  <a:cs typeface="Barlow"/>
                  <a:sym typeface="Barlow"/>
                </a:rPr>
                <a:t>Success Criteria</a:t>
              </a:r>
            </a:p>
          </p:txBody>
        </p:sp>
      </p:grpSp>
      <p:sp>
        <p:nvSpPr>
          <p:cNvPr name="Freeform 5" id="5"/>
          <p:cNvSpPr/>
          <p:nvPr/>
        </p:nvSpPr>
        <p:spPr>
          <a:xfrm flipH="false" flipV="false" rot="0">
            <a:off x="-1684584" y="2700276"/>
            <a:ext cx="6822551" cy="4800595"/>
          </a:xfrm>
          <a:custGeom>
            <a:avLst/>
            <a:gdLst/>
            <a:ahLst/>
            <a:cxnLst/>
            <a:rect r="r" b="b" t="t" l="l"/>
            <a:pathLst>
              <a:path h="4800595" w="6822551">
                <a:moveTo>
                  <a:pt x="0" y="0"/>
                </a:moveTo>
                <a:lnTo>
                  <a:pt x="6822552" y="0"/>
                </a:lnTo>
                <a:lnTo>
                  <a:pt x="6822552" y="4800596"/>
                </a:lnTo>
                <a:lnTo>
                  <a:pt x="0" y="4800596"/>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6309" y="1907032"/>
            <a:ext cx="8349863" cy="6472936"/>
            <a:chOff x="0" y="0"/>
            <a:chExt cx="11133150" cy="8630581"/>
          </a:xfrm>
        </p:grpSpPr>
        <p:sp>
          <p:nvSpPr>
            <p:cNvPr name="TextBox 3" id="3"/>
            <p:cNvSpPr txBox="true"/>
            <p:nvPr/>
          </p:nvSpPr>
          <p:spPr>
            <a:xfrm rot="0">
              <a:off x="0" y="-9525"/>
              <a:ext cx="11133150" cy="3641725"/>
            </a:xfrm>
            <a:prstGeom prst="rect">
              <a:avLst/>
            </a:prstGeom>
          </p:spPr>
          <p:txBody>
            <a:bodyPr anchor="t" rtlCol="false" tIns="0" lIns="0" bIns="0" rIns="0">
              <a:spAutoFit/>
            </a:bodyPr>
            <a:lstStyle/>
            <a:p>
              <a:pPr algn="l">
                <a:lnSpc>
                  <a:spcPts val="10731"/>
                </a:lnSpc>
              </a:pPr>
              <a:r>
                <a:rPr lang="en-US" b="true" sz="8942">
                  <a:solidFill>
                    <a:srgbClr val="2A2E30"/>
                  </a:solidFill>
                  <a:latin typeface="Barlow Bold"/>
                  <a:ea typeface="Barlow Bold"/>
                  <a:cs typeface="Barlow Bold"/>
                  <a:sym typeface="Barlow Bold"/>
                </a:rPr>
                <a:t>Why 5G Is Better</a:t>
              </a:r>
            </a:p>
            <a:p>
              <a:pPr algn="l">
                <a:lnSpc>
                  <a:spcPts val="10731"/>
                </a:lnSpc>
              </a:pPr>
              <a:r>
                <a:rPr lang="en-US" b="true" sz="8942">
                  <a:solidFill>
                    <a:srgbClr val="2A2E30"/>
                  </a:solidFill>
                  <a:latin typeface="Barlow Bold"/>
                  <a:ea typeface="Barlow Bold"/>
                  <a:cs typeface="Barlow Bold"/>
                  <a:sym typeface="Barlow Bold"/>
                </a:rPr>
                <a:t>Than 4G</a:t>
              </a:r>
            </a:p>
          </p:txBody>
        </p:sp>
        <p:sp>
          <p:nvSpPr>
            <p:cNvPr name="TextBox 4" id="4"/>
            <p:cNvSpPr txBox="true"/>
            <p:nvPr/>
          </p:nvSpPr>
          <p:spPr>
            <a:xfrm rot="0">
              <a:off x="0" y="4110327"/>
              <a:ext cx="11133150" cy="1238250"/>
            </a:xfrm>
            <a:prstGeom prst="rect">
              <a:avLst/>
            </a:prstGeom>
          </p:spPr>
          <p:txBody>
            <a:bodyPr anchor="t" rtlCol="false" tIns="0" lIns="0" bIns="0" rIns="0">
              <a:spAutoFit/>
            </a:bodyPr>
            <a:lstStyle/>
            <a:p>
              <a:pPr algn="l">
                <a:lnSpc>
                  <a:spcPts val="3600"/>
                </a:lnSpc>
              </a:pPr>
              <a:r>
                <a:rPr lang="en-US" b="true" sz="3000">
                  <a:solidFill>
                    <a:srgbClr val="345C72"/>
                  </a:solidFill>
                  <a:latin typeface="Barlow Semi-Bold"/>
                  <a:ea typeface="Barlow Semi-Bold"/>
                  <a:cs typeface="Barlow Semi-Bold"/>
                  <a:sym typeface="Barlow Semi-Bold"/>
                </a:rPr>
                <a:t>The next generation of wireless technology</a:t>
              </a:r>
            </a:p>
            <a:p>
              <a:pPr algn="l">
                <a:lnSpc>
                  <a:spcPts val="3600"/>
                </a:lnSpc>
              </a:pPr>
              <a:r>
                <a:rPr lang="en-US" b="true" sz="3000">
                  <a:solidFill>
                    <a:srgbClr val="345C72"/>
                  </a:solidFill>
                  <a:latin typeface="Barlow Semi-Bold"/>
                  <a:ea typeface="Barlow Semi-Bold"/>
                  <a:cs typeface="Barlow Semi-Bold"/>
                  <a:sym typeface="Barlow Semi-Bold"/>
                </a:rPr>
                <a:t>that will transform life significantly</a:t>
              </a:r>
            </a:p>
          </p:txBody>
        </p:sp>
        <p:sp>
          <p:nvSpPr>
            <p:cNvPr name="TextBox 5" id="5"/>
            <p:cNvSpPr txBox="true"/>
            <p:nvPr/>
          </p:nvSpPr>
          <p:spPr>
            <a:xfrm rot="0">
              <a:off x="0" y="5870490"/>
              <a:ext cx="11133150" cy="2760091"/>
            </a:xfrm>
            <a:prstGeom prst="rect">
              <a:avLst/>
            </a:prstGeom>
          </p:spPr>
          <p:txBody>
            <a:bodyPr anchor="t" rtlCol="false" tIns="0" lIns="0" bIns="0" rIns="0">
              <a:spAutoFit/>
            </a:bodyPr>
            <a:lstStyle/>
            <a:p>
              <a:pPr algn="l">
                <a:lnSpc>
                  <a:spcPts val="4224"/>
                </a:lnSpc>
              </a:pPr>
              <a:r>
                <a:rPr lang="en-US" sz="2400" spc="9">
                  <a:solidFill>
                    <a:srgbClr val="2A2E30"/>
                  </a:solidFill>
                  <a:latin typeface="Barlow"/>
                  <a:ea typeface="Barlow"/>
                  <a:cs typeface="Barlow"/>
                  <a:sym typeface="Barlow"/>
                </a:rPr>
                <a:t>5G technology guarantees a faster and smoother transmission of data, no matter how high the amount. Users can look forward to faster downloads and better support for more connected devices.</a:t>
              </a:r>
            </a:p>
          </p:txBody>
        </p:sp>
      </p:grpSp>
      <p:sp>
        <p:nvSpPr>
          <p:cNvPr name="Freeform 6" id="6"/>
          <p:cNvSpPr/>
          <p:nvPr/>
        </p:nvSpPr>
        <p:spPr>
          <a:xfrm flipH="false" flipV="false" rot="0">
            <a:off x="11068245" y="0"/>
            <a:ext cx="7219755" cy="10287000"/>
          </a:xfrm>
          <a:custGeom>
            <a:avLst/>
            <a:gdLst/>
            <a:ahLst/>
            <a:cxnLst/>
            <a:rect r="r" b="b" t="t" l="l"/>
            <a:pathLst>
              <a:path h="10287000" w="7219755">
                <a:moveTo>
                  <a:pt x="0" y="0"/>
                </a:moveTo>
                <a:lnTo>
                  <a:pt x="7219755" y="0"/>
                </a:lnTo>
                <a:lnTo>
                  <a:pt x="7219755" y="10287000"/>
                </a:lnTo>
                <a:lnTo>
                  <a:pt x="0" y="10287000"/>
                </a:lnTo>
                <a:lnTo>
                  <a:pt x="0" y="0"/>
                </a:lnTo>
                <a:close/>
              </a:path>
            </a:pathLst>
          </a:custGeom>
          <a:blipFill>
            <a:blip r:embed="rId2"/>
            <a:stretch>
              <a:fillRect l="0" t="-2827" r="0" b="-2447"/>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61607">
            <a:off x="4814638" y="837753"/>
            <a:ext cx="8658724" cy="8611495"/>
          </a:xfrm>
          <a:custGeom>
            <a:avLst/>
            <a:gdLst/>
            <a:ahLst/>
            <a:cxnLst/>
            <a:rect r="r" b="b" t="t" l="l"/>
            <a:pathLst>
              <a:path h="8611495" w="8658724">
                <a:moveTo>
                  <a:pt x="0" y="0"/>
                </a:moveTo>
                <a:lnTo>
                  <a:pt x="8658724" y="0"/>
                </a:lnTo>
                <a:lnTo>
                  <a:pt x="8658724" y="8611494"/>
                </a:lnTo>
                <a:lnTo>
                  <a:pt x="0" y="8611494"/>
                </a:lnTo>
                <a:lnTo>
                  <a:pt x="0" y="0"/>
                </a:lnTo>
                <a:close/>
              </a:path>
            </a:pathLst>
          </a:custGeom>
          <a:blipFill>
            <a:blip r:embed="rId2">
              <a:alphaModFix amt="23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467855" y="3381375"/>
            <a:ext cx="11352289" cy="3524250"/>
          </a:xfrm>
          <a:prstGeom prst="rect">
            <a:avLst/>
          </a:prstGeom>
        </p:spPr>
        <p:txBody>
          <a:bodyPr anchor="t" rtlCol="false" tIns="0" lIns="0" bIns="0" rIns="0">
            <a:spAutoFit/>
          </a:bodyPr>
          <a:lstStyle/>
          <a:p>
            <a:pPr algn="ctr">
              <a:lnSpc>
                <a:spcPts val="13886"/>
              </a:lnSpc>
            </a:pPr>
            <a:r>
              <a:rPr lang="en-US" b="true" sz="11572">
                <a:solidFill>
                  <a:srgbClr val="2A2E30"/>
                </a:solidFill>
                <a:latin typeface="Barlow Bold"/>
                <a:ea typeface="Barlow Bold"/>
                <a:cs typeface="Barlow Bold"/>
                <a:sym typeface="Barlow Bold"/>
              </a:rPr>
              <a:t>The Benefits</a:t>
            </a:r>
          </a:p>
          <a:p>
            <a:pPr algn="ctr">
              <a:lnSpc>
                <a:spcPts val="13886"/>
              </a:lnSpc>
            </a:pPr>
            <a:r>
              <a:rPr lang="en-US" b="true" sz="11572">
                <a:solidFill>
                  <a:srgbClr val="2A2E30"/>
                </a:solidFill>
                <a:latin typeface="Barlow Bold"/>
                <a:ea typeface="Barlow Bold"/>
                <a:cs typeface="Barlow Bold"/>
                <a:sym typeface="Barlow Bold"/>
              </a:rPr>
              <a:t>of 5G Technology</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5143500"/>
          <a:ext cx="16230600" cy="4110037"/>
        </p:xfrm>
        <a:graphic>
          <a:graphicData uri="http://schemas.openxmlformats.org/drawingml/2006/table">
            <a:tbl>
              <a:tblPr/>
              <a:tblGrid>
                <a:gridCol w="5410200"/>
                <a:gridCol w="5410200"/>
                <a:gridCol w="5410200"/>
              </a:tblGrid>
              <a:tr h="1269419">
                <a:tc>
                  <a:txBody>
                    <a:bodyPr anchor="t" rtlCol="false"/>
                    <a:lstStyle/>
                    <a:p>
                      <a:pPr algn="ctr">
                        <a:lnSpc>
                          <a:spcPts val="4200"/>
                        </a:lnSpc>
                        <a:defRPr/>
                      </a:pPr>
                      <a:r>
                        <a:rPr lang="en-US" b="true" sz="3000">
                          <a:solidFill>
                            <a:srgbClr val="345C72"/>
                          </a:solidFill>
                          <a:latin typeface="Barlow Semi-Bold"/>
                          <a:ea typeface="Barlow Semi-Bold"/>
                          <a:cs typeface="Barlow Semi-Bold"/>
                          <a:sym typeface="Barlow Semi-Bold"/>
                        </a:rPr>
                        <a:t>No network issues</a:t>
                      </a:r>
                      <a:endParaRPr lang="en-US" sz="1100"/>
                    </a:p>
                  </a:txBody>
                  <a:tcPr marL="190500" marR="190500" marT="190500" marB="190500" anchor="ctr">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c>
                  <a:txBody>
                    <a:bodyPr anchor="t" rtlCol="false"/>
                    <a:lstStyle/>
                    <a:p>
                      <a:pPr algn="ctr">
                        <a:lnSpc>
                          <a:spcPts val="4200"/>
                        </a:lnSpc>
                        <a:defRPr/>
                      </a:pPr>
                      <a:r>
                        <a:rPr lang="en-US" b="true" sz="3000">
                          <a:solidFill>
                            <a:srgbClr val="345C72"/>
                          </a:solidFill>
                          <a:latin typeface="Barlow Semi-Bold"/>
                          <a:ea typeface="Barlow Semi-Bold"/>
                          <a:cs typeface="Barlow Semi-Bold"/>
                          <a:sym typeface="Barlow Semi-Bold"/>
                        </a:rPr>
                        <a:t>Lower latency</a:t>
                      </a:r>
                      <a:endParaRPr lang="en-US" sz="1100"/>
                    </a:p>
                  </a:txBody>
                  <a:tcPr marL="190500" marR="190500" marT="190500" marB="190500" anchor="ctr">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c>
                  <a:txBody>
                    <a:bodyPr anchor="t" rtlCol="false"/>
                    <a:lstStyle/>
                    <a:p>
                      <a:pPr algn="ctr">
                        <a:lnSpc>
                          <a:spcPts val="4200"/>
                        </a:lnSpc>
                        <a:defRPr/>
                      </a:pPr>
                      <a:r>
                        <a:rPr lang="en-US" b="true" sz="3000">
                          <a:solidFill>
                            <a:srgbClr val="345C72"/>
                          </a:solidFill>
                          <a:latin typeface="Barlow Semi-Bold"/>
                          <a:ea typeface="Barlow Semi-Bold"/>
                          <a:cs typeface="Barlow Semi-Bold"/>
                          <a:sym typeface="Barlow Semi-Bold"/>
                        </a:rPr>
                        <a:t>Greater data capacity</a:t>
                      </a:r>
                      <a:endParaRPr lang="en-US" sz="1100"/>
                    </a:p>
                  </a:txBody>
                  <a:tcPr marL="190500" marR="190500" marT="190500" marB="190500" anchor="ctr">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r>
              <a:tr h="2840618">
                <a:tc>
                  <a:txBody>
                    <a:bodyPr anchor="t" rtlCol="false"/>
                    <a:lstStyle/>
                    <a:p>
                      <a:pPr algn="ctr">
                        <a:lnSpc>
                          <a:spcPts val="3150"/>
                        </a:lnSpc>
                        <a:defRPr/>
                      </a:pPr>
                      <a:r>
                        <a:rPr lang="en-US" sz="2100" spc="8">
                          <a:solidFill>
                            <a:srgbClr val="345C72"/>
                          </a:solidFill>
                          <a:latin typeface="Barlow"/>
                          <a:ea typeface="Barlow"/>
                          <a:cs typeface="Barlow"/>
                          <a:sym typeface="Barlow"/>
                        </a:rPr>
                        <a:t>5G will bring a connection speed that's significantly faster than 4G, meaning more data transfer in less time, promising results without delay.</a:t>
                      </a:r>
                      <a:endParaRPr lang="en-US" sz="1100"/>
                    </a:p>
                  </a:txBody>
                  <a:tcPr marL="190500" marR="190500" marT="190500" marB="190500" anchor="t">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c>
                  <a:txBody>
                    <a:bodyPr anchor="t" rtlCol="false"/>
                    <a:lstStyle/>
                    <a:p>
                      <a:pPr algn="ctr">
                        <a:lnSpc>
                          <a:spcPts val="3150"/>
                        </a:lnSpc>
                        <a:defRPr/>
                      </a:pPr>
                      <a:r>
                        <a:rPr lang="en-US" sz="2100" spc="8">
                          <a:solidFill>
                            <a:srgbClr val="345C72"/>
                          </a:solidFill>
                          <a:latin typeface="Barlow"/>
                          <a:ea typeface="Barlow"/>
                          <a:cs typeface="Barlow"/>
                          <a:sym typeface="Barlow"/>
                        </a:rPr>
                        <a:t>Lower latency will improve IoT devices' safety and functionality, allowing real-time viewing and guaranteeing zero lags in operations.</a:t>
                      </a:r>
                      <a:endParaRPr lang="en-US" sz="1100"/>
                    </a:p>
                  </a:txBody>
                  <a:tcPr marL="190500" marR="190500" marT="190500" marB="190500" anchor="t">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c>
                  <a:txBody>
                    <a:bodyPr anchor="t" rtlCol="false"/>
                    <a:lstStyle/>
                    <a:p>
                      <a:pPr algn="ctr">
                        <a:lnSpc>
                          <a:spcPts val="3150"/>
                        </a:lnSpc>
                        <a:defRPr/>
                      </a:pPr>
                      <a:r>
                        <a:rPr lang="en-US" sz="2100" spc="8">
                          <a:solidFill>
                            <a:srgbClr val="345C72"/>
                          </a:solidFill>
                          <a:latin typeface="Barlow"/>
                          <a:ea typeface="Barlow"/>
                          <a:cs typeface="Barlow"/>
                          <a:sym typeface="Barlow"/>
                        </a:rPr>
                        <a:t>5G can support more devices </a:t>
                      </a:r>
                      <a:endParaRPr lang="en-US" sz="1100"/>
                    </a:p>
                    <a:p>
                      <a:pPr algn="ctr">
                        <a:lnSpc>
                          <a:spcPts val="3150"/>
                        </a:lnSpc>
                      </a:pPr>
                      <a:r>
                        <a:rPr lang="en-US" sz="2100" spc="8">
                          <a:solidFill>
                            <a:srgbClr val="345C72"/>
                          </a:solidFill>
                          <a:latin typeface="Barlow"/>
                          <a:ea typeface="Barlow"/>
                          <a:cs typeface="Barlow"/>
                          <a:sym typeface="Barlow"/>
                        </a:rPr>
                        <a:t>and allow simultaneous </a:t>
                      </a:r>
                    </a:p>
                    <a:p>
                      <a:pPr algn="ctr">
                        <a:lnSpc>
                          <a:spcPts val="3150"/>
                        </a:lnSpc>
                      </a:pPr>
                      <a:r>
                        <a:rPr lang="en-US" sz="2100" spc="8">
                          <a:solidFill>
                            <a:srgbClr val="345C72"/>
                          </a:solidFill>
                          <a:latin typeface="Barlow"/>
                          <a:ea typeface="Barlow"/>
                          <a:cs typeface="Barlow"/>
                          <a:sym typeface="Barlow"/>
                        </a:rPr>
                        <a:t>data transfer because of its larger spectrum band.</a:t>
                      </a:r>
                    </a:p>
                  </a:txBody>
                  <a:tcPr marL="190500" marR="190500" marT="190500" marB="190500" anchor="t">
                    <a:lnL cmpd="sng" algn="ctr" cap="flat" w="0">
                      <a:solidFill>
                        <a:srgbClr val="102B30"/>
                      </a:solidFill>
                      <a:prstDash val="solid"/>
                      <a:round/>
                      <a:headEnd type="none" w="med" len="med"/>
                      <a:tailEnd type="none" w="med" len="med"/>
                    </a:lnL>
                    <a:lnR cmpd="sng" algn="ctr" cap="flat" w="0">
                      <a:solidFill>
                        <a:srgbClr val="102B30"/>
                      </a:solidFill>
                      <a:prstDash val="solid"/>
                      <a:round/>
                      <a:headEnd type="none" w="med" len="med"/>
                      <a:tailEnd type="none" w="med" len="med"/>
                    </a:lnR>
                    <a:lnT cmpd="sng" algn="ctr" cap="flat" w="0">
                      <a:solidFill>
                        <a:srgbClr val="102B30"/>
                      </a:solidFill>
                      <a:prstDash val="solid"/>
                      <a:round/>
                      <a:headEnd type="none" w="med" len="med"/>
                      <a:tailEnd type="none" w="med" len="med"/>
                    </a:lnT>
                    <a:lnB cmpd="sng" algn="ctr" cap="flat" w="0">
                      <a:solidFill>
                        <a:srgbClr val="102B30"/>
                      </a:solidFill>
                      <a:prstDash val="solid"/>
                      <a:round/>
                      <a:headEnd type="none" w="med" len="med"/>
                      <a:tailEnd type="none" w="med" len="med"/>
                    </a:lnB>
                  </a:tcPr>
                </a:tc>
              </a:tr>
            </a:tbl>
          </a:graphicData>
        </a:graphic>
      </p:graphicFrame>
      <p:grpSp>
        <p:nvGrpSpPr>
          <p:cNvPr name="Group 3" id="3"/>
          <p:cNvGrpSpPr/>
          <p:nvPr/>
        </p:nvGrpSpPr>
        <p:grpSpPr>
          <a:xfrm rot="0">
            <a:off x="2502354" y="1207156"/>
            <a:ext cx="13283293" cy="2759680"/>
            <a:chOff x="0" y="0"/>
            <a:chExt cx="17711057" cy="3679573"/>
          </a:xfrm>
        </p:grpSpPr>
        <p:sp>
          <p:nvSpPr>
            <p:cNvPr name="TextBox 4" id="4"/>
            <p:cNvSpPr txBox="true"/>
            <p:nvPr/>
          </p:nvSpPr>
          <p:spPr>
            <a:xfrm rot="0">
              <a:off x="0" y="0"/>
              <a:ext cx="17711057" cy="1981200"/>
            </a:xfrm>
            <a:prstGeom prst="rect">
              <a:avLst/>
            </a:prstGeom>
          </p:spPr>
          <p:txBody>
            <a:bodyPr anchor="t" rtlCol="false" tIns="0" lIns="0" bIns="0" rIns="0">
              <a:spAutoFit/>
            </a:bodyPr>
            <a:lstStyle/>
            <a:p>
              <a:pPr algn="ctr">
                <a:lnSpc>
                  <a:spcPts val="11760"/>
                </a:lnSpc>
              </a:pPr>
              <a:r>
                <a:rPr lang="en-US" b="true" sz="9800">
                  <a:solidFill>
                    <a:srgbClr val="2A2E30"/>
                  </a:solidFill>
                  <a:latin typeface="Barlow Bold"/>
                  <a:ea typeface="Barlow Bold"/>
                  <a:cs typeface="Barlow Bold"/>
                  <a:sym typeface="Barlow Bold"/>
                </a:rPr>
                <a:t>Benefits for Businesses</a:t>
              </a:r>
            </a:p>
          </p:txBody>
        </p:sp>
        <p:sp>
          <p:nvSpPr>
            <p:cNvPr name="TextBox 5" id="5"/>
            <p:cNvSpPr txBox="true"/>
            <p:nvPr/>
          </p:nvSpPr>
          <p:spPr>
            <a:xfrm rot="0">
              <a:off x="284948" y="2339088"/>
              <a:ext cx="17141162" cy="1340486"/>
            </a:xfrm>
            <a:prstGeom prst="rect">
              <a:avLst/>
            </a:prstGeom>
          </p:spPr>
          <p:txBody>
            <a:bodyPr anchor="t" rtlCol="false" tIns="0" lIns="0" bIns="0" rIns="0">
              <a:spAutoFit/>
            </a:bodyPr>
            <a:lstStyle/>
            <a:p>
              <a:pPr algn="ctr">
                <a:lnSpc>
                  <a:spcPts val="4199"/>
                </a:lnSpc>
              </a:pPr>
              <a:r>
                <a:rPr lang="en-US" sz="2799" spc="11">
                  <a:solidFill>
                    <a:srgbClr val="2A2E30"/>
                  </a:solidFill>
                  <a:latin typeface="Barlow"/>
                  <a:ea typeface="Barlow"/>
                  <a:cs typeface="Barlow"/>
                  <a:sym typeface="Barlow"/>
                </a:rPr>
                <a:t>5G technology can support operations to improve processes,</a:t>
              </a:r>
            </a:p>
            <a:p>
              <a:pPr algn="ctr">
                <a:lnSpc>
                  <a:spcPts val="4199"/>
                </a:lnSpc>
              </a:pPr>
              <a:r>
                <a:rPr lang="en-US" sz="2799" spc="11">
                  <a:solidFill>
                    <a:srgbClr val="2A2E30"/>
                  </a:solidFill>
                  <a:latin typeface="Barlow"/>
                  <a:ea typeface="Barlow"/>
                  <a:cs typeface="Barlow"/>
                  <a:sym typeface="Barlow"/>
                </a:rPr>
                <a:t>produce better results, and remain at the top of their game</a:t>
              </a:r>
            </a:p>
          </p:txBody>
        </p:sp>
      </p:grpSp>
      <p:sp>
        <p:nvSpPr>
          <p:cNvPr name="Freeform 6" id="6"/>
          <p:cNvSpPr/>
          <p:nvPr/>
        </p:nvSpPr>
        <p:spPr>
          <a:xfrm flipH="false" flipV="false" rot="-1346665">
            <a:off x="-3676839" y="-1558176"/>
            <a:ext cx="5980054" cy="5947436"/>
          </a:xfrm>
          <a:custGeom>
            <a:avLst/>
            <a:gdLst/>
            <a:ahLst/>
            <a:cxnLst/>
            <a:rect r="r" b="b" t="t" l="l"/>
            <a:pathLst>
              <a:path h="5947436" w="5980054">
                <a:moveTo>
                  <a:pt x="0" y="0"/>
                </a:moveTo>
                <a:lnTo>
                  <a:pt x="5980054" y="0"/>
                </a:lnTo>
                <a:lnTo>
                  <a:pt x="5980054" y="5947436"/>
                </a:lnTo>
                <a:lnTo>
                  <a:pt x="0" y="5947436"/>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46665">
            <a:off x="16160361" y="6766500"/>
            <a:ext cx="5703388" cy="5672279"/>
          </a:xfrm>
          <a:custGeom>
            <a:avLst/>
            <a:gdLst/>
            <a:ahLst/>
            <a:cxnLst/>
            <a:rect r="r" b="b" t="t" l="l"/>
            <a:pathLst>
              <a:path h="5672279" w="5703388">
                <a:moveTo>
                  <a:pt x="0" y="0"/>
                </a:moveTo>
                <a:lnTo>
                  <a:pt x="5703389" y="0"/>
                </a:lnTo>
                <a:lnTo>
                  <a:pt x="5703389" y="5672278"/>
                </a:lnTo>
                <a:lnTo>
                  <a:pt x="0" y="5672278"/>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102914" y="1028700"/>
          <a:ext cx="9156386" cy="8145971"/>
        </p:xfrm>
        <a:graphic>
          <a:graphicData uri="http://schemas.openxmlformats.org/drawingml/2006/table">
            <a:tbl>
              <a:tblPr/>
              <a:tblGrid>
                <a:gridCol w="9156386"/>
              </a:tblGrid>
              <a:tr h="904875">
                <a:tc>
                  <a:txBody>
                    <a:bodyPr anchor="t" rtlCol="false"/>
                    <a:lstStyle/>
                    <a:p>
                      <a:pPr algn="l">
                        <a:lnSpc>
                          <a:spcPts val="3920"/>
                        </a:lnSpc>
                        <a:defRPr/>
                      </a:pPr>
                      <a:r>
                        <a:rPr lang="en-US" b="true" sz="2800">
                          <a:solidFill>
                            <a:srgbClr val="2A2E30"/>
                          </a:solidFill>
                          <a:latin typeface="Barlow Semi-Bold"/>
                          <a:ea typeface="Barlow Semi-Bold"/>
                          <a:cs typeface="Barlow Semi-Bold"/>
                          <a:sym typeface="Barlow Semi-Bold"/>
                        </a:rPr>
                        <a:t>Elevated streaming experience</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818136">
                <a:tc>
                  <a:txBody>
                    <a:bodyPr anchor="t" rtlCol="false"/>
                    <a:lstStyle/>
                    <a:p>
                      <a:pPr algn="l">
                        <a:lnSpc>
                          <a:spcPts val="3150"/>
                        </a:lnSpc>
                        <a:defRPr/>
                      </a:pPr>
                      <a:r>
                        <a:rPr lang="en-US" sz="2100" spc="8">
                          <a:solidFill>
                            <a:srgbClr val="2A2E30"/>
                          </a:solidFill>
                          <a:latin typeface="Barlow"/>
                          <a:ea typeface="Barlow"/>
                          <a:cs typeface="Barlow"/>
                          <a:sym typeface="Barlow"/>
                        </a:rPr>
                        <a:t>Nothing says excellent entertainment, quite like uninterrupted streaming. Thanks to 5G, we can enjoy unlimited data capacity, </a:t>
                      </a:r>
                      <a:endParaRPr lang="en-US" sz="1100"/>
                    </a:p>
                    <a:p>
                      <a:pPr algn="l">
                        <a:lnSpc>
                          <a:spcPts val="3150"/>
                        </a:lnSpc>
                      </a:pPr>
                      <a:r>
                        <a:rPr lang="en-US" sz="2100" spc="8">
                          <a:solidFill>
                            <a:srgbClr val="2A2E30"/>
                          </a:solidFill>
                          <a:latin typeface="Barlow"/>
                          <a:ea typeface="Barlow"/>
                          <a:cs typeface="Barlow"/>
                          <a:sym typeface="Barlow"/>
                        </a:rPr>
                        <a:t>short lag times, and multisensory digital content.</a:t>
                      </a:r>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49071">
                <a:tc>
                  <a:txBody>
                    <a:bodyPr anchor="t" rtlCol="false"/>
                    <a:lstStyle/>
                    <a:p>
                      <a:pPr algn="l">
                        <a:lnSpc>
                          <a:spcPts val="3920"/>
                        </a:lnSpc>
                        <a:defRPr/>
                      </a:pPr>
                      <a:r>
                        <a:rPr lang="en-US" b="true" sz="2800">
                          <a:solidFill>
                            <a:srgbClr val="2A2E30"/>
                          </a:solidFill>
                          <a:latin typeface="Barlow Semi-Bold"/>
                          <a:ea typeface="Barlow Semi-Bold"/>
                          <a:cs typeface="Barlow Semi-Bold"/>
                          <a:sym typeface="Barlow Semi-Bold"/>
                        </a:rPr>
                        <a:t>Better coverage for smartphones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785810">
                <a:tc>
                  <a:txBody>
                    <a:bodyPr anchor="t" rtlCol="false"/>
                    <a:lstStyle/>
                    <a:p>
                      <a:pPr algn="l">
                        <a:lnSpc>
                          <a:spcPts val="2940"/>
                        </a:lnSpc>
                        <a:defRPr/>
                      </a:pPr>
                      <a:r>
                        <a:rPr lang="en-US" sz="2100" spc="8">
                          <a:solidFill>
                            <a:srgbClr val="2A2E30"/>
                          </a:solidFill>
                          <a:latin typeface="Barlow"/>
                          <a:ea typeface="Barlow"/>
                          <a:cs typeface="Barlow"/>
                          <a:sym typeface="Barlow"/>
                        </a:rPr>
                        <a:t>No more difficulty getting connected -- 5G brings better signal to places that were once difficult to reach. Enjoy stronger connections and better communication with 5G.</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04875">
                <a:tc>
                  <a:txBody>
                    <a:bodyPr anchor="t" rtlCol="false"/>
                    <a:lstStyle/>
                    <a:p>
                      <a:pPr algn="l">
                        <a:lnSpc>
                          <a:spcPts val="3920"/>
                        </a:lnSpc>
                        <a:defRPr/>
                      </a:pPr>
                      <a:r>
                        <a:rPr lang="en-US" b="true" sz="2800">
                          <a:solidFill>
                            <a:srgbClr val="2A2E30"/>
                          </a:solidFill>
                          <a:latin typeface="Barlow Semi-Bold"/>
                          <a:ea typeface="Barlow Semi-Bold"/>
                          <a:cs typeface="Barlow Semi-Bold"/>
                          <a:sym typeface="Barlow Semi-Bold"/>
                        </a:rPr>
                        <a:t>Road safety</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783204">
                <a:tc>
                  <a:txBody>
                    <a:bodyPr anchor="t" rtlCol="false"/>
                    <a:lstStyle/>
                    <a:p>
                      <a:pPr algn="l">
                        <a:lnSpc>
                          <a:spcPts val="2940"/>
                        </a:lnSpc>
                        <a:defRPr/>
                      </a:pPr>
                      <a:r>
                        <a:rPr lang="en-US" sz="2100" spc="8">
                          <a:solidFill>
                            <a:srgbClr val="2A2E30"/>
                          </a:solidFill>
                          <a:latin typeface="Barlow"/>
                          <a:ea typeface="Barlow"/>
                          <a:cs typeface="Barlow"/>
                          <a:sym typeface="Barlow"/>
                        </a:rPr>
                        <a:t>Self-driving cars will soon become the new norm. But motorists can also enjoy better data processing between vehicles and networks - that means safety on the road and improved traffic management.</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grpSp>
        <p:nvGrpSpPr>
          <p:cNvPr name="Group 3" id="3"/>
          <p:cNvGrpSpPr/>
          <p:nvPr/>
        </p:nvGrpSpPr>
        <p:grpSpPr>
          <a:xfrm rot="0">
            <a:off x="1028700" y="1028700"/>
            <a:ext cx="5838185" cy="5207954"/>
            <a:chOff x="0" y="0"/>
            <a:chExt cx="7784247" cy="6943939"/>
          </a:xfrm>
        </p:grpSpPr>
        <p:sp>
          <p:nvSpPr>
            <p:cNvPr name="TextBox 4" id="4"/>
            <p:cNvSpPr txBox="true"/>
            <p:nvPr/>
          </p:nvSpPr>
          <p:spPr>
            <a:xfrm rot="0">
              <a:off x="0" y="0"/>
              <a:ext cx="7784247" cy="3860800"/>
            </a:xfrm>
            <a:prstGeom prst="rect">
              <a:avLst/>
            </a:prstGeom>
          </p:spPr>
          <p:txBody>
            <a:bodyPr anchor="t" rtlCol="false" tIns="0" lIns="0" bIns="0" rIns="0">
              <a:spAutoFit/>
            </a:bodyPr>
            <a:lstStyle/>
            <a:p>
              <a:pPr algn="l">
                <a:lnSpc>
                  <a:spcPts val="11466"/>
                </a:lnSpc>
              </a:pPr>
              <a:r>
                <a:rPr lang="en-US" b="true" sz="9555">
                  <a:solidFill>
                    <a:srgbClr val="2A2E30"/>
                  </a:solidFill>
                  <a:latin typeface="Barlow Bold"/>
                  <a:ea typeface="Barlow Bold"/>
                  <a:cs typeface="Barlow Bold"/>
                  <a:sym typeface="Barlow Bold"/>
                </a:rPr>
                <a:t>Benefits in Daily Life</a:t>
              </a:r>
            </a:p>
          </p:txBody>
        </p:sp>
        <p:sp>
          <p:nvSpPr>
            <p:cNvPr name="TextBox 5" id="5"/>
            <p:cNvSpPr txBox="true"/>
            <p:nvPr/>
          </p:nvSpPr>
          <p:spPr>
            <a:xfrm rot="0">
              <a:off x="0" y="4206454"/>
              <a:ext cx="7784247" cy="2737486"/>
            </a:xfrm>
            <a:prstGeom prst="rect">
              <a:avLst/>
            </a:prstGeom>
          </p:spPr>
          <p:txBody>
            <a:bodyPr anchor="t" rtlCol="false" tIns="0" lIns="0" bIns="0" rIns="0">
              <a:spAutoFit/>
            </a:bodyPr>
            <a:lstStyle/>
            <a:p>
              <a:pPr algn="l">
                <a:lnSpc>
                  <a:spcPts val="4199"/>
                </a:lnSpc>
              </a:pPr>
              <a:r>
                <a:rPr lang="en-US" sz="2799" spc="11">
                  <a:solidFill>
                    <a:srgbClr val="2A2E30"/>
                  </a:solidFill>
                  <a:latin typeface="Barlow"/>
                  <a:ea typeface="Barlow"/>
                  <a:cs typeface="Barlow"/>
                  <a:sym typeface="Barlow"/>
                </a:rPr>
                <a:t>It may take years before we experience the full potential of 5G, but that doesn't mean we can't enjoy what it can already offer us.</a:t>
              </a:r>
            </a:p>
          </p:txBody>
        </p:sp>
      </p:grpSp>
      <p:sp>
        <p:nvSpPr>
          <p:cNvPr name="Freeform 6" id="6"/>
          <p:cNvSpPr/>
          <p:nvPr/>
        </p:nvSpPr>
        <p:spPr>
          <a:xfrm flipH="false" flipV="false" rot="9120144">
            <a:off x="-2463045" y="7237643"/>
            <a:ext cx="8476077" cy="8429844"/>
          </a:xfrm>
          <a:custGeom>
            <a:avLst/>
            <a:gdLst/>
            <a:ahLst/>
            <a:cxnLst/>
            <a:rect r="r" b="b" t="t" l="l"/>
            <a:pathLst>
              <a:path h="8429844" w="8476077">
                <a:moveTo>
                  <a:pt x="0" y="0"/>
                </a:moveTo>
                <a:lnTo>
                  <a:pt x="8476077" y="0"/>
                </a:lnTo>
                <a:lnTo>
                  <a:pt x="8476077" y="8429844"/>
                </a:lnTo>
                <a:lnTo>
                  <a:pt x="0" y="8429844"/>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028700"/>
            <a:ext cx="5838185" cy="6189029"/>
            <a:chOff x="0" y="0"/>
            <a:chExt cx="7784247" cy="8252039"/>
          </a:xfrm>
        </p:grpSpPr>
        <p:sp>
          <p:nvSpPr>
            <p:cNvPr name="TextBox 3" id="3"/>
            <p:cNvSpPr txBox="true"/>
            <p:nvPr/>
          </p:nvSpPr>
          <p:spPr>
            <a:xfrm rot="0">
              <a:off x="0" y="-9525"/>
              <a:ext cx="7784247" cy="5876925"/>
            </a:xfrm>
            <a:prstGeom prst="rect">
              <a:avLst/>
            </a:prstGeom>
          </p:spPr>
          <p:txBody>
            <a:bodyPr anchor="t" rtlCol="false" tIns="0" lIns="0" bIns="0" rIns="0">
              <a:spAutoFit/>
            </a:bodyPr>
            <a:lstStyle/>
            <a:p>
              <a:pPr algn="l">
                <a:lnSpc>
                  <a:spcPts val="11613"/>
                </a:lnSpc>
              </a:pPr>
              <a:r>
                <a:rPr lang="en-US" b="true" sz="9677">
                  <a:solidFill>
                    <a:srgbClr val="345C72"/>
                  </a:solidFill>
                  <a:latin typeface="Barlow Bold"/>
                  <a:ea typeface="Barlow Bold"/>
                  <a:cs typeface="Barlow Bold"/>
                  <a:sym typeface="Barlow Bold"/>
                </a:rPr>
                <a:t>Other Benefits of 5G Tech</a:t>
              </a:r>
            </a:p>
          </p:txBody>
        </p:sp>
        <p:sp>
          <p:nvSpPr>
            <p:cNvPr name="TextBox 4" id="4"/>
            <p:cNvSpPr txBox="true"/>
            <p:nvPr/>
          </p:nvSpPr>
          <p:spPr>
            <a:xfrm rot="0">
              <a:off x="0" y="6213054"/>
              <a:ext cx="7784247" cy="2038986"/>
            </a:xfrm>
            <a:prstGeom prst="rect">
              <a:avLst/>
            </a:prstGeom>
          </p:spPr>
          <p:txBody>
            <a:bodyPr anchor="t" rtlCol="false" tIns="0" lIns="0" bIns="0" rIns="0">
              <a:spAutoFit/>
            </a:bodyPr>
            <a:lstStyle/>
            <a:p>
              <a:pPr algn="l">
                <a:lnSpc>
                  <a:spcPts val="4199"/>
                </a:lnSpc>
              </a:pPr>
              <a:r>
                <a:rPr lang="en-US" b="true" sz="2799">
                  <a:solidFill>
                    <a:srgbClr val="2A2E30"/>
                  </a:solidFill>
                  <a:latin typeface="Barlow Semi-Bold"/>
                  <a:ea typeface="Barlow Semi-Bold"/>
                  <a:cs typeface="Barlow Semi-Bold"/>
                  <a:sym typeface="Barlow Semi-Bold"/>
                </a:rPr>
                <a:t>The connectivity that 5G offers will also boost aspects of</a:t>
              </a:r>
            </a:p>
            <a:p>
              <a:pPr algn="l">
                <a:lnSpc>
                  <a:spcPts val="4199"/>
                </a:lnSpc>
              </a:pPr>
              <a:r>
                <a:rPr lang="en-US" b="true" sz="2799">
                  <a:solidFill>
                    <a:srgbClr val="2A2E30"/>
                  </a:solidFill>
                  <a:latin typeface="Barlow Semi-Bold"/>
                  <a:ea typeface="Barlow Semi-Bold"/>
                  <a:cs typeface="Barlow Semi-Bold"/>
                  <a:sym typeface="Barlow Semi-Bold"/>
                </a:rPr>
                <a:t>various industries</a:t>
              </a:r>
            </a:p>
          </p:txBody>
        </p:sp>
      </p:grpSp>
      <p:graphicFrame>
        <p:nvGraphicFramePr>
          <p:cNvPr name="Table 5" id="5"/>
          <p:cNvGraphicFramePr>
            <a:graphicFrameLocks noGrp="true"/>
          </p:cNvGraphicFramePr>
          <p:nvPr/>
        </p:nvGraphicFramePr>
        <p:xfrm>
          <a:off x="8102914" y="1028700"/>
          <a:ext cx="9156386" cy="8240116"/>
        </p:xfrm>
        <a:graphic>
          <a:graphicData uri="http://schemas.openxmlformats.org/drawingml/2006/table">
            <a:tbl>
              <a:tblPr/>
              <a:tblGrid>
                <a:gridCol w="4578193"/>
                <a:gridCol w="4578193"/>
              </a:tblGrid>
              <a:tr h="1138970">
                <a:tc>
                  <a:txBody>
                    <a:bodyPr anchor="t" rtlCol="false"/>
                    <a:lstStyle/>
                    <a:p>
                      <a:pPr algn="l">
                        <a:lnSpc>
                          <a:spcPts val="4200"/>
                        </a:lnSpc>
                        <a:defRPr/>
                      </a:pPr>
                      <a:r>
                        <a:rPr lang="en-US" b="true" sz="3000">
                          <a:solidFill>
                            <a:srgbClr val="2A2E30"/>
                          </a:solidFill>
                          <a:latin typeface="Barlow Semi-Bold"/>
                          <a:ea typeface="Barlow Semi-Bold"/>
                          <a:cs typeface="Barlow Semi-Bold"/>
                          <a:sym typeface="Barlow Semi-Bold"/>
                        </a:rPr>
                        <a:t>Industry</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3920"/>
                        </a:lnSpc>
                        <a:defRPr/>
                      </a:pPr>
                      <a:r>
                        <a:rPr lang="en-US" b="true" sz="2800">
                          <a:solidFill>
                            <a:srgbClr val="2A2E30"/>
                          </a:solidFill>
                          <a:latin typeface="Barlow Semi-Bold"/>
                          <a:ea typeface="Barlow Semi-Bold"/>
                          <a:cs typeface="Barlow Semi-Bold"/>
                          <a:sym typeface="Barlow Semi-Bold"/>
                        </a:rPr>
                        <a:t>Impact Brought By 5G</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2781300">
                <a:tc>
                  <a:txBody>
                    <a:bodyPr anchor="t" rtlCol="false"/>
                    <a:lstStyle/>
                    <a:p>
                      <a:pPr algn="l">
                        <a:lnSpc>
                          <a:spcPts val="4500"/>
                        </a:lnSpc>
                        <a:defRPr/>
                      </a:pPr>
                      <a:r>
                        <a:rPr lang="en-US" b="true" sz="3000">
                          <a:solidFill>
                            <a:srgbClr val="2A2E30"/>
                          </a:solidFill>
                          <a:latin typeface="Barlow Semi-Bold"/>
                          <a:ea typeface="Barlow Semi-Bold"/>
                          <a:cs typeface="Barlow Semi-Bold"/>
                          <a:sym typeface="Barlow Semi-Bold"/>
                        </a:rPr>
                        <a:t>Healthcare</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3150"/>
                        </a:lnSpc>
                        <a:defRPr/>
                      </a:pPr>
                      <a:r>
                        <a:rPr lang="en-US" sz="2100" spc="8">
                          <a:solidFill>
                            <a:srgbClr val="2A2E30"/>
                          </a:solidFill>
                          <a:latin typeface="Barlow"/>
                          <a:ea typeface="Barlow"/>
                          <a:cs typeface="Barlow"/>
                          <a:sym typeface="Barlow"/>
                        </a:rPr>
                        <a:t>5G can support real-time transfer of patients’ crucial data and vital signs, such as heart rate, respiratory rate, blood pressure, and oxygen saturation, among others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2433896">
                <a:tc>
                  <a:txBody>
                    <a:bodyPr anchor="t" rtlCol="false"/>
                    <a:lstStyle/>
                    <a:p>
                      <a:pPr algn="l">
                        <a:lnSpc>
                          <a:spcPts val="4200"/>
                        </a:lnSpc>
                        <a:defRPr/>
                      </a:pPr>
                      <a:r>
                        <a:rPr lang="en-US" b="true" sz="3000">
                          <a:solidFill>
                            <a:srgbClr val="2A2E30"/>
                          </a:solidFill>
                          <a:latin typeface="Barlow Semi-Bold"/>
                          <a:ea typeface="Barlow Semi-Bold"/>
                          <a:cs typeface="Barlow Semi-Bold"/>
                          <a:sym typeface="Barlow Semi-Bold"/>
                        </a:rPr>
                        <a:t>Transportation/</a:t>
                      </a:r>
                      <a:endParaRPr lang="en-US" sz="1100"/>
                    </a:p>
                    <a:p>
                      <a:pPr algn="l">
                        <a:lnSpc>
                          <a:spcPts val="4200"/>
                        </a:lnSpc>
                      </a:pPr>
                      <a:r>
                        <a:rPr lang="en-US" b="true" sz="3000">
                          <a:solidFill>
                            <a:srgbClr val="2A2E30"/>
                          </a:solidFill>
                          <a:latin typeface="Barlow Semi-Bold"/>
                          <a:ea typeface="Barlow Semi-Bold"/>
                          <a:cs typeface="Barlow Semi-Bold"/>
                          <a:sym typeface="Barlow Semi-Bold"/>
                        </a:rPr>
                        <a:t>Automotive</a:t>
                      </a:r>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2940"/>
                        </a:lnSpc>
                        <a:defRPr/>
                      </a:pPr>
                      <a:r>
                        <a:rPr lang="en-US" sz="2100" spc="8">
                          <a:solidFill>
                            <a:srgbClr val="2A2E30"/>
                          </a:solidFill>
                          <a:latin typeface="Barlow"/>
                          <a:ea typeface="Barlow"/>
                          <a:cs typeface="Barlow"/>
                          <a:sym typeface="Barlow"/>
                        </a:rPr>
                        <a:t>5G can help monitor vehicle health and streamline route planning, traffic data, and transportation systems.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885950">
                <a:tc>
                  <a:txBody>
                    <a:bodyPr anchor="t" rtlCol="false"/>
                    <a:lstStyle/>
                    <a:p>
                      <a:pPr algn="l">
                        <a:lnSpc>
                          <a:spcPts val="4200"/>
                        </a:lnSpc>
                        <a:defRPr/>
                      </a:pPr>
                      <a:r>
                        <a:rPr lang="en-US" b="true" sz="3000">
                          <a:solidFill>
                            <a:srgbClr val="2A2E30"/>
                          </a:solidFill>
                          <a:latin typeface="Barlow Semi-Bold"/>
                          <a:ea typeface="Barlow Semi-Bold"/>
                          <a:cs typeface="Barlow Semi-Bold"/>
                          <a:sym typeface="Barlow Semi-Bold"/>
                        </a:rPr>
                        <a:t>Energy</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2940"/>
                        </a:lnSpc>
                        <a:defRPr/>
                      </a:pPr>
                      <a:r>
                        <a:rPr lang="en-US" sz="2100" spc="8">
                          <a:solidFill>
                            <a:srgbClr val="2A2E30"/>
                          </a:solidFill>
                          <a:latin typeface="Barlow"/>
                          <a:ea typeface="Barlow"/>
                          <a:cs typeface="Barlow"/>
                          <a:sym typeface="Barlow"/>
                        </a:rPr>
                        <a:t>5G can help automate </a:t>
                      </a:r>
                      <a:endParaRPr lang="en-US" sz="1100"/>
                    </a:p>
                    <a:p>
                      <a:pPr algn="l">
                        <a:lnSpc>
                          <a:spcPts val="2940"/>
                        </a:lnSpc>
                      </a:pPr>
                      <a:r>
                        <a:rPr lang="en-US" sz="2100" spc="8">
                          <a:solidFill>
                            <a:srgbClr val="2A2E30"/>
                          </a:solidFill>
                          <a:latin typeface="Barlow"/>
                          <a:ea typeface="Barlow"/>
                          <a:cs typeface="Barlow"/>
                          <a:sym typeface="Barlow"/>
                        </a:rPr>
                        <a:t>energy-related operations, </a:t>
                      </a:r>
                    </a:p>
                    <a:p>
                      <a:pPr algn="l">
                        <a:lnSpc>
                          <a:spcPts val="2940"/>
                        </a:lnSpc>
                      </a:pPr>
                      <a:r>
                        <a:rPr lang="en-US" sz="2100" spc="8">
                          <a:solidFill>
                            <a:srgbClr val="2A2E30"/>
                          </a:solidFill>
                          <a:latin typeface="Barlow"/>
                          <a:ea typeface="Barlow"/>
                          <a:cs typeface="Barlow"/>
                          <a:sym typeface="Barlow"/>
                        </a:rPr>
                        <a:t>thus improving efficiency and staff safety </a:t>
                      </a:r>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grpSp>
        <p:nvGrpSpPr>
          <p:cNvPr name="Group 6" id="6"/>
          <p:cNvGrpSpPr/>
          <p:nvPr/>
        </p:nvGrpSpPr>
        <p:grpSpPr>
          <a:xfrm rot="0">
            <a:off x="883118" y="7856306"/>
            <a:ext cx="5476287" cy="1412509"/>
            <a:chOff x="0" y="0"/>
            <a:chExt cx="8118274" cy="2093962"/>
          </a:xfrm>
        </p:grpSpPr>
        <p:sp>
          <p:nvSpPr>
            <p:cNvPr name="Freeform 7" id="7"/>
            <p:cNvSpPr/>
            <p:nvPr/>
          </p:nvSpPr>
          <p:spPr>
            <a:xfrm flipH="false" flipV="false" rot="0">
              <a:off x="0" y="0"/>
              <a:ext cx="8118273" cy="2093962"/>
            </a:xfrm>
            <a:custGeom>
              <a:avLst/>
              <a:gdLst/>
              <a:ahLst/>
              <a:cxnLst/>
              <a:rect r="r" b="b" t="t" l="l"/>
              <a:pathLst>
                <a:path h="2093962" w="8118273">
                  <a:moveTo>
                    <a:pt x="42412" y="0"/>
                  </a:moveTo>
                  <a:lnTo>
                    <a:pt x="8075862" y="0"/>
                  </a:lnTo>
                  <a:cubicBezTo>
                    <a:pt x="8087110" y="0"/>
                    <a:pt x="8097898" y="4468"/>
                    <a:pt x="8105852" y="12422"/>
                  </a:cubicBezTo>
                  <a:cubicBezTo>
                    <a:pt x="8113805" y="20376"/>
                    <a:pt x="8118273" y="31163"/>
                    <a:pt x="8118273" y="42412"/>
                  </a:cubicBezTo>
                  <a:lnTo>
                    <a:pt x="8118273" y="2051550"/>
                  </a:lnTo>
                  <a:cubicBezTo>
                    <a:pt x="8118273" y="2062799"/>
                    <a:pt x="8113805" y="2073586"/>
                    <a:pt x="8105852" y="2081540"/>
                  </a:cubicBezTo>
                  <a:cubicBezTo>
                    <a:pt x="8097898" y="2089494"/>
                    <a:pt x="8087110" y="2093962"/>
                    <a:pt x="8075862" y="2093962"/>
                  </a:cubicBezTo>
                  <a:lnTo>
                    <a:pt x="42412" y="2093962"/>
                  </a:lnTo>
                  <a:cubicBezTo>
                    <a:pt x="31163" y="2093962"/>
                    <a:pt x="20376" y="2089494"/>
                    <a:pt x="12422" y="2081540"/>
                  </a:cubicBezTo>
                  <a:cubicBezTo>
                    <a:pt x="4468" y="2073586"/>
                    <a:pt x="0" y="2062799"/>
                    <a:pt x="0" y="2051550"/>
                  </a:cubicBezTo>
                  <a:lnTo>
                    <a:pt x="0" y="42412"/>
                  </a:lnTo>
                  <a:cubicBezTo>
                    <a:pt x="0" y="31163"/>
                    <a:pt x="4468" y="20376"/>
                    <a:pt x="12422" y="12422"/>
                  </a:cubicBezTo>
                  <a:cubicBezTo>
                    <a:pt x="20376" y="4468"/>
                    <a:pt x="31163" y="0"/>
                    <a:pt x="42412" y="0"/>
                  </a:cubicBezTo>
                  <a:close/>
                </a:path>
              </a:pathLst>
            </a:custGeom>
            <a:solidFill>
              <a:srgbClr val="F46530"/>
            </a:solidFill>
            <a:ln w="9525" cap="rnd">
              <a:solidFill>
                <a:srgbClr val="102B30"/>
              </a:solidFill>
              <a:prstDash val="solid"/>
              <a:round/>
            </a:ln>
          </p:spPr>
        </p:sp>
        <p:sp>
          <p:nvSpPr>
            <p:cNvPr name="TextBox 8" id="8"/>
            <p:cNvSpPr txBox="true"/>
            <p:nvPr/>
          </p:nvSpPr>
          <p:spPr>
            <a:xfrm>
              <a:off x="0" y="-28575"/>
              <a:ext cx="8118274" cy="2122537"/>
            </a:xfrm>
            <a:prstGeom prst="rect">
              <a:avLst/>
            </a:prstGeom>
          </p:spPr>
          <p:txBody>
            <a:bodyPr anchor="ctr" rtlCol="false" tIns="254000" lIns="254000" bIns="254000" rIns="254000"/>
            <a:lstStyle/>
            <a:p>
              <a:pPr algn="l">
                <a:lnSpc>
                  <a:spcPts val="2240"/>
                </a:lnSpc>
              </a:pPr>
              <a:r>
                <a:rPr lang="en-US" sz="1600" spc="6">
                  <a:solidFill>
                    <a:srgbClr val="FFFFFF"/>
                  </a:solidFill>
                  <a:latin typeface="Barlow"/>
                  <a:ea typeface="Barlow"/>
                  <a:cs typeface="Barlow"/>
                  <a:sym typeface="Barlow"/>
                </a:rPr>
                <a:t>Highlight two or more cells, right-click then choose "Merge Cells" to organize your table according to your needs!</a:t>
              </a:r>
            </a:p>
          </p:txBody>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59615" y="2229815"/>
            <a:ext cx="13394144" cy="5598770"/>
            <a:chOff x="0" y="0"/>
            <a:chExt cx="17858858" cy="7465026"/>
          </a:xfrm>
        </p:grpSpPr>
        <p:sp>
          <p:nvSpPr>
            <p:cNvPr name="TextBox 3" id="3"/>
            <p:cNvSpPr txBox="true"/>
            <p:nvPr/>
          </p:nvSpPr>
          <p:spPr>
            <a:xfrm rot="0">
              <a:off x="0" y="0"/>
              <a:ext cx="17858858" cy="3124200"/>
            </a:xfrm>
            <a:prstGeom prst="rect">
              <a:avLst/>
            </a:prstGeom>
          </p:spPr>
          <p:txBody>
            <a:bodyPr anchor="t" rtlCol="false" tIns="0" lIns="0" bIns="0" rIns="0">
              <a:spAutoFit/>
            </a:bodyPr>
            <a:lstStyle/>
            <a:p>
              <a:pPr algn="l">
                <a:lnSpc>
                  <a:spcPts val="9242"/>
                </a:lnSpc>
              </a:pPr>
              <a:r>
                <a:rPr lang="en-US" b="true" sz="7702">
                  <a:solidFill>
                    <a:srgbClr val="2A2E30"/>
                  </a:solidFill>
                  <a:latin typeface="Barlow Bold"/>
                  <a:ea typeface="Barlow Bold"/>
                  <a:cs typeface="Barlow Bold"/>
                  <a:sym typeface="Barlow Bold"/>
                </a:rPr>
                <a:t>Does 5G technology</a:t>
              </a:r>
            </a:p>
            <a:p>
              <a:pPr algn="l">
                <a:lnSpc>
                  <a:spcPts val="9242"/>
                </a:lnSpc>
              </a:pPr>
              <a:r>
                <a:rPr lang="en-US" b="true" sz="7702">
                  <a:solidFill>
                    <a:srgbClr val="2A2E30"/>
                  </a:solidFill>
                  <a:latin typeface="Barlow Bold"/>
                  <a:ea typeface="Barlow Bold"/>
                  <a:cs typeface="Barlow Bold"/>
                  <a:sym typeface="Barlow Bold"/>
                </a:rPr>
                <a:t>really pose health risks?</a:t>
              </a:r>
            </a:p>
          </p:txBody>
        </p:sp>
        <p:sp>
          <p:nvSpPr>
            <p:cNvPr name="TextBox 4" id="4"/>
            <p:cNvSpPr txBox="true"/>
            <p:nvPr/>
          </p:nvSpPr>
          <p:spPr>
            <a:xfrm rot="0">
              <a:off x="0" y="3602327"/>
              <a:ext cx="17858858" cy="628650"/>
            </a:xfrm>
            <a:prstGeom prst="rect">
              <a:avLst/>
            </a:prstGeom>
          </p:spPr>
          <p:txBody>
            <a:bodyPr anchor="t" rtlCol="false" tIns="0" lIns="0" bIns="0" rIns="0">
              <a:spAutoFit/>
            </a:bodyPr>
            <a:lstStyle/>
            <a:p>
              <a:pPr algn="l">
                <a:lnSpc>
                  <a:spcPts val="3600"/>
                </a:lnSpc>
              </a:pPr>
              <a:r>
                <a:rPr lang="en-US" b="true" sz="3000">
                  <a:solidFill>
                    <a:srgbClr val="2A2E30"/>
                  </a:solidFill>
                  <a:latin typeface="Barlow Semi-Bold"/>
                  <a:ea typeface="Barlow Semi-Bold"/>
                  <a:cs typeface="Barlow Semi-Bold"/>
                  <a:sym typeface="Barlow Semi-Bold"/>
                </a:rPr>
                <a:t>Health risks from using 5G, debunked</a:t>
              </a:r>
            </a:p>
          </p:txBody>
        </p:sp>
        <p:sp>
          <p:nvSpPr>
            <p:cNvPr name="TextBox 5" id="5"/>
            <p:cNvSpPr txBox="true"/>
            <p:nvPr/>
          </p:nvSpPr>
          <p:spPr>
            <a:xfrm rot="0">
              <a:off x="0" y="4762415"/>
              <a:ext cx="17858858" cy="2702611"/>
            </a:xfrm>
            <a:prstGeom prst="rect">
              <a:avLst/>
            </a:prstGeom>
          </p:spPr>
          <p:txBody>
            <a:bodyPr anchor="t" rtlCol="false" tIns="0" lIns="0" bIns="0" rIns="0">
              <a:spAutoFit/>
            </a:bodyPr>
            <a:lstStyle/>
            <a:p>
              <a:pPr algn="l">
                <a:lnSpc>
                  <a:spcPts val="4171"/>
                </a:lnSpc>
              </a:pPr>
              <a:r>
                <a:rPr lang="en-US" sz="2370" spc="9">
                  <a:solidFill>
                    <a:srgbClr val="2A2E30"/>
                  </a:solidFill>
                  <a:latin typeface="Barlow"/>
                  <a:ea typeface="Barlow"/>
                  <a:cs typeface="Barlow"/>
                  <a:sym typeface="Barlow"/>
                </a:rPr>
                <a:t>As popular as 5G is becoming, many believe it is a source of cancer and COVID-19. Radiation associated with 5G is believed to cause cancer and weaken the immune system, making it susceptible to the spread of COVID-19. Experts believe both are highly unlikely to have no proven link between COVID-19 infections, cancer, and 5G networks.</a:t>
              </a:r>
            </a:p>
          </p:txBody>
        </p:sp>
      </p:grpSp>
      <p:sp>
        <p:nvSpPr>
          <p:cNvPr name="Freeform 6" id="6"/>
          <p:cNvSpPr/>
          <p:nvPr/>
        </p:nvSpPr>
        <p:spPr>
          <a:xfrm flipH="false" flipV="false" rot="-1346665">
            <a:off x="13698353" y="-2914049"/>
            <a:ext cx="7202852" cy="7163563"/>
          </a:xfrm>
          <a:custGeom>
            <a:avLst/>
            <a:gdLst/>
            <a:ahLst/>
            <a:cxnLst/>
            <a:rect r="r" b="b" t="t" l="l"/>
            <a:pathLst>
              <a:path h="7163563" w="7202852">
                <a:moveTo>
                  <a:pt x="0" y="0"/>
                </a:moveTo>
                <a:lnTo>
                  <a:pt x="7202852" y="0"/>
                </a:lnTo>
                <a:lnTo>
                  <a:pt x="7202852" y="7163563"/>
                </a:lnTo>
                <a:lnTo>
                  <a:pt x="0" y="7163563"/>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46665">
            <a:off x="7313057" y="-5014027"/>
            <a:ext cx="7202852" cy="7163563"/>
          </a:xfrm>
          <a:custGeom>
            <a:avLst/>
            <a:gdLst/>
            <a:ahLst/>
            <a:cxnLst/>
            <a:rect r="r" b="b" t="t" l="l"/>
            <a:pathLst>
              <a:path h="7163563" w="7202852">
                <a:moveTo>
                  <a:pt x="0" y="0"/>
                </a:moveTo>
                <a:lnTo>
                  <a:pt x="7202852" y="0"/>
                </a:lnTo>
                <a:lnTo>
                  <a:pt x="7202852" y="7163563"/>
                </a:lnTo>
                <a:lnTo>
                  <a:pt x="0" y="7163563"/>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833823" y="2381250"/>
            <a:ext cx="14620354" cy="5524500"/>
          </a:xfrm>
          <a:prstGeom prst="rect">
            <a:avLst/>
          </a:prstGeom>
        </p:spPr>
        <p:txBody>
          <a:bodyPr anchor="t" rtlCol="false" tIns="0" lIns="0" bIns="0" rIns="0">
            <a:spAutoFit/>
          </a:bodyPr>
          <a:lstStyle/>
          <a:p>
            <a:pPr algn="ctr">
              <a:lnSpc>
                <a:spcPts val="8774"/>
              </a:lnSpc>
            </a:pPr>
            <a:r>
              <a:rPr lang="en-US" b="true" sz="7312">
                <a:solidFill>
                  <a:srgbClr val="2A2E30"/>
                </a:solidFill>
                <a:latin typeface="Barlow Bold"/>
                <a:ea typeface="Barlow Bold"/>
                <a:cs typeface="Barlow Bold"/>
                <a:sym typeface="Barlow Bold"/>
              </a:rPr>
              <a:t>As exciting and appealing as 5G technology is, there are a few cons to it: its impact on battery life, high costs for rollout, and imbalance in upload and download speeds.</a:t>
            </a:r>
          </a:p>
        </p:txBody>
      </p:sp>
      <p:sp>
        <p:nvSpPr>
          <p:cNvPr name="Freeform 3" id="3"/>
          <p:cNvSpPr/>
          <p:nvPr/>
        </p:nvSpPr>
        <p:spPr>
          <a:xfrm flipH="false" flipV="false" rot="-961607">
            <a:off x="13657874" y="-4959564"/>
            <a:ext cx="7202852" cy="7163563"/>
          </a:xfrm>
          <a:custGeom>
            <a:avLst/>
            <a:gdLst/>
            <a:ahLst/>
            <a:cxnLst/>
            <a:rect r="r" b="b" t="t" l="l"/>
            <a:pathLst>
              <a:path h="7163563" w="7202852">
                <a:moveTo>
                  <a:pt x="0" y="0"/>
                </a:moveTo>
                <a:lnTo>
                  <a:pt x="7202852" y="0"/>
                </a:lnTo>
                <a:lnTo>
                  <a:pt x="7202852" y="7163563"/>
                </a:lnTo>
                <a:lnTo>
                  <a:pt x="0" y="7163563"/>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61607">
            <a:off x="-4799577" y="7045791"/>
            <a:ext cx="7202852" cy="7163563"/>
          </a:xfrm>
          <a:custGeom>
            <a:avLst/>
            <a:gdLst/>
            <a:ahLst/>
            <a:cxnLst/>
            <a:rect r="r" b="b" t="t" l="l"/>
            <a:pathLst>
              <a:path h="7163563" w="7202852">
                <a:moveTo>
                  <a:pt x="0" y="0"/>
                </a:moveTo>
                <a:lnTo>
                  <a:pt x="7202852" y="0"/>
                </a:lnTo>
                <a:lnTo>
                  <a:pt x="7202852" y="7163563"/>
                </a:lnTo>
                <a:lnTo>
                  <a:pt x="0" y="7163563"/>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61016" y="1209675"/>
            <a:ext cx="16765967" cy="981075"/>
          </a:xfrm>
          <a:prstGeom prst="rect">
            <a:avLst/>
          </a:prstGeom>
        </p:spPr>
        <p:txBody>
          <a:bodyPr anchor="t" rtlCol="false" tIns="0" lIns="0" bIns="0" rIns="0">
            <a:spAutoFit/>
          </a:bodyPr>
          <a:lstStyle/>
          <a:p>
            <a:pPr algn="ctr">
              <a:lnSpc>
                <a:spcPts val="7708"/>
              </a:lnSpc>
            </a:pPr>
            <a:r>
              <a:rPr lang="en-US" b="true" sz="6423">
                <a:solidFill>
                  <a:srgbClr val="2A2E30"/>
                </a:solidFill>
                <a:latin typeface="Barlow Bold"/>
                <a:ea typeface="Barlow Bold"/>
                <a:cs typeface="Barlow Bold"/>
                <a:sym typeface="Barlow Bold"/>
              </a:rPr>
              <a:t>Trends and the Future of Telecommunications</a:t>
            </a:r>
          </a:p>
        </p:txBody>
      </p:sp>
      <p:graphicFrame>
        <p:nvGraphicFramePr>
          <p:cNvPr name="Table 3" id="3"/>
          <p:cNvGraphicFramePr>
            <a:graphicFrameLocks noGrp="true"/>
          </p:cNvGraphicFramePr>
          <p:nvPr/>
        </p:nvGraphicFramePr>
        <p:xfrm>
          <a:off x="1301959" y="3201848"/>
          <a:ext cx="15684083" cy="5865952"/>
        </p:xfrm>
        <a:graphic>
          <a:graphicData uri="http://schemas.openxmlformats.org/drawingml/2006/table">
            <a:tbl>
              <a:tblPr/>
              <a:tblGrid>
                <a:gridCol w="15684083"/>
              </a:tblGrid>
              <a:tr h="1181100">
                <a:tc>
                  <a:txBody>
                    <a:bodyPr anchor="t" rtlCol="false"/>
                    <a:lstStyle/>
                    <a:p>
                      <a:pPr algn="l" marL="453390" indent="-226695" lvl="1">
                        <a:lnSpc>
                          <a:spcPts val="3150"/>
                        </a:lnSpc>
                        <a:buFont typeface="Arial"/>
                        <a:buChar char="•"/>
                        <a:defRPr/>
                      </a:pPr>
                      <a:r>
                        <a:rPr lang="en-US" sz="2100" spc="8">
                          <a:solidFill>
                            <a:srgbClr val="2A2E30"/>
                          </a:solidFill>
                          <a:latin typeface="Barlow"/>
                          <a:ea typeface="Barlow"/>
                          <a:cs typeface="Barlow"/>
                          <a:sym typeface="Barlow"/>
                        </a:rPr>
                        <a:t>Artificial intelligence that keeps behind-the-scenes operations rolling faster will guarantee business optimization like never before.</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119245">
                <a:tc>
                  <a:txBody>
                    <a:bodyPr anchor="t" rtlCol="false"/>
                    <a:lstStyle/>
                    <a:p>
                      <a:pPr algn="l" marL="453390" indent="-226695" lvl="1">
                        <a:lnSpc>
                          <a:spcPts val="3150"/>
                        </a:lnSpc>
                        <a:buFont typeface="Arial"/>
                        <a:buChar char="•"/>
                        <a:defRPr/>
                      </a:pPr>
                      <a:r>
                        <a:rPr lang="en-US" sz="2100" spc="8">
                          <a:solidFill>
                            <a:srgbClr val="2A2E30"/>
                          </a:solidFill>
                          <a:latin typeface="Barlow"/>
                          <a:ea typeface="Barlow"/>
                          <a:cs typeface="Barlow"/>
                          <a:sym typeface="Barlow"/>
                        </a:rPr>
                        <a:t>Robotic Process Automation will significantly reduce error rates and boost customer service/operational efficiency.</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203407">
                <a:tc>
                  <a:txBody>
                    <a:bodyPr anchor="t" rtlCol="false"/>
                    <a:lstStyle/>
                    <a:p>
                      <a:pPr algn="l" marL="453390" indent="-226695" lvl="1">
                        <a:lnSpc>
                          <a:spcPts val="3150"/>
                        </a:lnSpc>
                        <a:buFont typeface="Arial"/>
                        <a:buChar char="•"/>
                        <a:defRPr/>
                      </a:pPr>
                      <a:r>
                        <a:rPr lang="en-US" sz="2100" spc="8">
                          <a:solidFill>
                            <a:srgbClr val="2A2E30"/>
                          </a:solidFill>
                          <a:latin typeface="Barlow"/>
                          <a:ea typeface="Barlow"/>
                          <a:cs typeface="Barlow"/>
                          <a:sym typeface="Barlow"/>
                        </a:rPr>
                        <a:t>Cloud technology will allow telecoms to operate with more efficiency as this guarantees scalability and cost-effectiveness, allowing them to adjust better to market demands.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181100">
                <a:tc>
                  <a:txBody>
                    <a:bodyPr anchor="t" rtlCol="false"/>
                    <a:lstStyle/>
                    <a:p>
                      <a:pPr algn="l" marL="453390" indent="-226695" lvl="1">
                        <a:lnSpc>
                          <a:spcPts val="3150"/>
                        </a:lnSpc>
                        <a:buFont typeface="Arial"/>
                        <a:buChar char="•"/>
                        <a:defRPr/>
                      </a:pPr>
                      <a:r>
                        <a:rPr lang="en-US" sz="2100" spc="8">
                          <a:solidFill>
                            <a:srgbClr val="2A2E30"/>
                          </a:solidFill>
                          <a:latin typeface="Barlow"/>
                          <a:ea typeface="Barlow"/>
                          <a:cs typeface="Barlow"/>
                          <a:sym typeface="Barlow"/>
                        </a:rPr>
                        <a:t>The IoT or the Internet of Things is a technology that helps ensure minimal downtime for data centers and base stations. The telecom industry will continue to develop its services to improve IoT technology.</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181100">
                <a:tc>
                  <a:txBody>
                    <a:bodyPr anchor="t" rtlCol="false"/>
                    <a:lstStyle/>
                    <a:p>
                      <a:pPr algn="l" marL="453390" indent="-226695" lvl="1">
                        <a:lnSpc>
                          <a:spcPts val="3150"/>
                        </a:lnSpc>
                        <a:buFont typeface="Arial"/>
                        <a:buChar char="•"/>
                        <a:defRPr/>
                      </a:pPr>
                      <a:r>
                        <a:rPr lang="en-US" sz="2100" spc="8">
                          <a:solidFill>
                            <a:srgbClr val="2A2E30"/>
                          </a:solidFill>
                          <a:latin typeface="Barlow"/>
                          <a:ea typeface="Barlow"/>
                          <a:cs typeface="Barlow"/>
                          <a:sym typeface="Barlow"/>
                        </a:rPr>
                        <a:t>In-house software development is crucial in ramping up security and productivity. New software (with new tools and services that shift security efforts) will prevent any technological breach leading to systemwide failures.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6087771" cy="10287000"/>
          </a:xfrm>
          <a:custGeom>
            <a:avLst/>
            <a:gdLst/>
            <a:ahLst/>
            <a:cxnLst/>
            <a:rect r="r" b="b" t="t" l="l"/>
            <a:pathLst>
              <a:path h="10287000" w="6087771">
                <a:moveTo>
                  <a:pt x="0" y="0"/>
                </a:moveTo>
                <a:lnTo>
                  <a:pt x="6087771" y="0"/>
                </a:lnTo>
                <a:lnTo>
                  <a:pt x="6087771" y="10287000"/>
                </a:lnTo>
                <a:lnTo>
                  <a:pt x="0" y="10287000"/>
                </a:lnTo>
                <a:lnTo>
                  <a:pt x="0" y="0"/>
                </a:lnTo>
                <a:close/>
              </a:path>
            </a:pathLst>
          </a:custGeom>
          <a:blipFill>
            <a:blip r:embed="rId2"/>
            <a:stretch>
              <a:fillRect l="-6290" t="0" r="-6290" b="0"/>
            </a:stretch>
          </a:blipFill>
        </p:spPr>
      </p:sp>
      <p:grpSp>
        <p:nvGrpSpPr>
          <p:cNvPr name="Group 3" id="3"/>
          <p:cNvGrpSpPr/>
          <p:nvPr/>
        </p:nvGrpSpPr>
        <p:grpSpPr>
          <a:xfrm rot="0">
            <a:off x="7919902" y="3150988"/>
            <a:ext cx="8627375" cy="3924152"/>
            <a:chOff x="0" y="0"/>
            <a:chExt cx="11503166" cy="5232203"/>
          </a:xfrm>
        </p:grpSpPr>
        <p:sp>
          <p:nvSpPr>
            <p:cNvPr name="TextBox 4" id="4"/>
            <p:cNvSpPr txBox="true"/>
            <p:nvPr/>
          </p:nvSpPr>
          <p:spPr>
            <a:xfrm rot="0">
              <a:off x="0" y="-9525"/>
              <a:ext cx="11503166" cy="3933825"/>
            </a:xfrm>
            <a:prstGeom prst="rect">
              <a:avLst/>
            </a:prstGeom>
          </p:spPr>
          <p:txBody>
            <a:bodyPr anchor="t" rtlCol="false" tIns="0" lIns="0" bIns="0" rIns="0">
              <a:spAutoFit/>
            </a:bodyPr>
            <a:lstStyle/>
            <a:p>
              <a:pPr algn="l">
                <a:lnSpc>
                  <a:spcPts val="7773"/>
                </a:lnSpc>
              </a:pPr>
              <a:r>
                <a:rPr lang="en-US" b="true" sz="6477">
                  <a:solidFill>
                    <a:srgbClr val="345C72"/>
                  </a:solidFill>
                  <a:latin typeface="Barlow Bold"/>
                  <a:ea typeface="Barlow Bold"/>
                  <a:cs typeface="Barlow Bold"/>
                  <a:sym typeface="Barlow Bold"/>
                </a:rPr>
                <a:t>"Any sufficiently advanced technology is equivalent to magic."</a:t>
              </a:r>
            </a:p>
          </p:txBody>
        </p:sp>
        <p:sp>
          <p:nvSpPr>
            <p:cNvPr name="TextBox 5" id="5"/>
            <p:cNvSpPr txBox="true"/>
            <p:nvPr/>
          </p:nvSpPr>
          <p:spPr>
            <a:xfrm rot="0">
              <a:off x="0" y="4603553"/>
              <a:ext cx="11133150" cy="628650"/>
            </a:xfrm>
            <a:prstGeom prst="rect">
              <a:avLst/>
            </a:prstGeom>
          </p:spPr>
          <p:txBody>
            <a:bodyPr anchor="t" rtlCol="false" tIns="0" lIns="0" bIns="0" rIns="0">
              <a:spAutoFit/>
            </a:bodyPr>
            <a:lstStyle/>
            <a:p>
              <a:pPr algn="l">
                <a:lnSpc>
                  <a:spcPts val="3600"/>
                </a:lnSpc>
              </a:pPr>
              <a:r>
                <a:rPr lang="en-US" sz="3000" spc="12">
                  <a:solidFill>
                    <a:srgbClr val="2A2E30"/>
                  </a:solidFill>
                  <a:latin typeface="Barlow"/>
                  <a:ea typeface="Barlow"/>
                  <a:cs typeface="Barlow"/>
                  <a:sym typeface="Barlow"/>
                </a:rPr>
                <a:t>Sir Arthur C. Clarke</a:t>
              </a: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004984" y="1869707"/>
            <a:ext cx="10952169" cy="10399029"/>
          </a:xfrm>
          <a:custGeom>
            <a:avLst/>
            <a:gdLst/>
            <a:ahLst/>
            <a:cxnLst/>
            <a:rect r="r" b="b" t="t" l="l"/>
            <a:pathLst>
              <a:path h="10399029" w="10952169">
                <a:moveTo>
                  <a:pt x="0" y="0"/>
                </a:moveTo>
                <a:lnTo>
                  <a:pt x="10952169" y="0"/>
                </a:lnTo>
                <a:lnTo>
                  <a:pt x="10952169" y="10399029"/>
                </a:lnTo>
                <a:lnTo>
                  <a:pt x="0" y="10399029"/>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28700"/>
            <a:ext cx="9882093" cy="2971800"/>
          </a:xfrm>
          <a:prstGeom prst="rect">
            <a:avLst/>
          </a:prstGeom>
        </p:spPr>
        <p:txBody>
          <a:bodyPr anchor="t" rtlCol="false" tIns="0" lIns="0" bIns="0" rIns="0">
            <a:spAutoFit/>
          </a:bodyPr>
          <a:lstStyle/>
          <a:p>
            <a:pPr algn="l">
              <a:lnSpc>
                <a:spcPts val="11760"/>
              </a:lnSpc>
            </a:pPr>
            <a:r>
              <a:rPr lang="en-US" b="true" sz="9800">
                <a:solidFill>
                  <a:srgbClr val="2A2E30"/>
                </a:solidFill>
                <a:latin typeface="Barlow Bold"/>
                <a:ea typeface="Barlow Bold"/>
                <a:cs typeface="Barlow Bold"/>
                <a:sym typeface="Barlow Bold"/>
              </a:rPr>
              <a:t>Do you have</a:t>
            </a:r>
          </a:p>
          <a:p>
            <a:pPr algn="l">
              <a:lnSpc>
                <a:spcPts val="11760"/>
              </a:lnSpc>
            </a:pPr>
            <a:r>
              <a:rPr lang="en-US" b="true" sz="9800">
                <a:solidFill>
                  <a:srgbClr val="345C72"/>
                </a:solidFill>
                <a:latin typeface="Barlow Bold"/>
                <a:ea typeface="Barlow Bold"/>
                <a:cs typeface="Barlow Bold"/>
                <a:sym typeface="Barlow Bold"/>
              </a:rPr>
              <a:t>any questions?</a:t>
            </a:r>
          </a:p>
        </p:txBody>
      </p:sp>
      <p:sp>
        <p:nvSpPr>
          <p:cNvPr name="TextBox 4" id="4"/>
          <p:cNvSpPr txBox="true"/>
          <p:nvPr/>
        </p:nvSpPr>
        <p:spPr>
          <a:xfrm rot="0">
            <a:off x="1028700" y="8230171"/>
            <a:ext cx="6685850" cy="1028129"/>
          </a:xfrm>
          <a:prstGeom prst="rect">
            <a:avLst/>
          </a:prstGeom>
        </p:spPr>
        <p:txBody>
          <a:bodyPr anchor="t" rtlCol="false" tIns="0" lIns="0" bIns="0" rIns="0">
            <a:spAutoFit/>
          </a:bodyPr>
          <a:lstStyle/>
          <a:p>
            <a:pPr algn="l">
              <a:lnSpc>
                <a:spcPts val="4147"/>
              </a:lnSpc>
            </a:pPr>
            <a:r>
              <a:rPr lang="en-US" sz="2764" spc="11">
                <a:solidFill>
                  <a:srgbClr val="2A2E30"/>
                </a:solidFill>
                <a:latin typeface="Barlow"/>
                <a:ea typeface="Barlow"/>
                <a:cs typeface="Barlow"/>
                <a:sym typeface="Barlow"/>
              </a:rPr>
              <a:t>Send it to us!</a:t>
            </a:r>
          </a:p>
          <a:p>
            <a:pPr algn="l">
              <a:lnSpc>
                <a:spcPts val="4147"/>
              </a:lnSpc>
            </a:pPr>
            <a:r>
              <a:rPr lang="en-US" sz="2764" spc="11">
                <a:solidFill>
                  <a:srgbClr val="2A2E30"/>
                </a:solidFill>
                <a:latin typeface="Barlow"/>
                <a:ea typeface="Barlow"/>
                <a:cs typeface="Barlow"/>
                <a:sym typeface="Barlow"/>
              </a:rPr>
              <a:t>We hope you learned something new.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102914" y="1028700"/>
          <a:ext cx="9156386" cy="8145971"/>
        </p:xfrm>
        <a:graphic>
          <a:graphicData uri="http://schemas.openxmlformats.org/drawingml/2006/table">
            <a:tbl>
              <a:tblPr/>
              <a:tblGrid>
                <a:gridCol w="9156386"/>
              </a:tblGrid>
              <a:tr h="904875">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Cus</a:t>
                      </a:r>
                      <a:r>
                        <a:rPr lang="en-US" b="true" sz="2800">
                          <a:solidFill>
                            <a:srgbClr val="2A2E30"/>
                          </a:solidFill>
                          <a:latin typeface="Barlow Semi-Bold"/>
                          <a:ea typeface="Barlow Semi-Bold"/>
                          <a:cs typeface="Barlow Semi-Bold"/>
                          <a:sym typeface="Barlow Semi-Bold"/>
                        </a:rPr>
                        <a:t>tomer Churn Definition</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818136">
                <a:tc>
                  <a:txBody>
                    <a:bodyPr anchor="t" rtlCol="false"/>
                    <a:lstStyle/>
                    <a:p>
                      <a:pPr algn="l">
                        <a:lnSpc>
                          <a:spcPts val="3150"/>
                        </a:lnSpc>
                        <a:defRPr/>
                      </a:pPr>
                      <a:r>
                        <a:rPr lang="en-US" sz="2100" spc="8">
                          <a:solidFill>
                            <a:srgbClr val="2A2E30"/>
                          </a:solidFill>
                          <a:latin typeface="Barlow"/>
                          <a:ea typeface="Barlow"/>
                          <a:cs typeface="Barlow"/>
                          <a:sym typeface="Barlow"/>
                        </a:rPr>
                        <a:t>Cus</a:t>
                      </a:r>
                      <a:r>
                        <a:rPr lang="en-US" sz="2100" spc="8">
                          <a:solidFill>
                            <a:srgbClr val="2A2E30"/>
                          </a:solidFill>
                          <a:latin typeface="Barlow"/>
                          <a:ea typeface="Barlow"/>
                          <a:cs typeface="Barlow"/>
                          <a:sym typeface="Barlow"/>
                        </a:rPr>
                        <a:t>tomer churn in telecom refers to the rate at which customers stop using services, significantly impacting revenue and profitability.</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49071">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C</a:t>
                      </a:r>
                      <a:r>
                        <a:rPr lang="en-US" b="true" sz="2800">
                          <a:solidFill>
                            <a:srgbClr val="2A2E30"/>
                          </a:solidFill>
                          <a:latin typeface="Barlow Semi-Bold"/>
                          <a:ea typeface="Barlow Semi-Bold"/>
                          <a:cs typeface="Barlow Semi-Bold"/>
                          <a:sym typeface="Barlow Semi-Bold"/>
                        </a:rPr>
                        <a:t>auses of Churn</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785810">
                <a:tc>
                  <a:txBody>
                    <a:bodyPr anchor="t" rtlCol="false"/>
                    <a:lstStyle/>
                    <a:p>
                      <a:pPr algn="l">
                        <a:lnSpc>
                          <a:spcPts val="2940"/>
                        </a:lnSpc>
                        <a:defRPr/>
                      </a:pPr>
                      <a:r>
                        <a:rPr lang="en-US" sz="2100" spc="8">
                          <a:solidFill>
                            <a:srgbClr val="2A2E30"/>
                          </a:solidFill>
                          <a:latin typeface="Barlow"/>
                          <a:ea typeface="Barlow"/>
                          <a:cs typeface="Barlow"/>
                          <a:sym typeface="Barlow"/>
                        </a:rPr>
                        <a:t>Fact</a:t>
                      </a:r>
                      <a:r>
                        <a:rPr lang="en-US" sz="2100" spc="8">
                          <a:solidFill>
                            <a:srgbClr val="2A2E30"/>
                          </a:solidFill>
                          <a:latin typeface="Barlow"/>
                          <a:ea typeface="Barlow"/>
                          <a:cs typeface="Barlow"/>
                          <a:sym typeface="Barlow"/>
                        </a:rPr>
                        <a:t>ors contributing to customer churn include dissatisfaction with service quality, pricing, customer support, and competitive offers.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04875">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Imp</a:t>
                      </a:r>
                      <a:r>
                        <a:rPr lang="en-US" b="true" sz="2800">
                          <a:solidFill>
                            <a:srgbClr val="2A2E30"/>
                          </a:solidFill>
                          <a:latin typeface="Barlow Semi-Bold"/>
                          <a:ea typeface="Barlow Semi-Bold"/>
                          <a:cs typeface="Barlow Semi-Bold"/>
                          <a:sym typeface="Barlow Semi-Bold"/>
                        </a:rPr>
                        <a:t>ortance of Retention</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783204">
                <a:tc>
                  <a:txBody>
                    <a:bodyPr anchor="t" rtlCol="false"/>
                    <a:lstStyle/>
                    <a:p>
                      <a:pPr algn="l">
                        <a:lnSpc>
                          <a:spcPts val="2940"/>
                        </a:lnSpc>
                        <a:defRPr/>
                      </a:pPr>
                      <a:r>
                        <a:rPr lang="en-US" sz="2100" spc="8">
                          <a:solidFill>
                            <a:srgbClr val="2A2E30"/>
                          </a:solidFill>
                          <a:latin typeface="Barlow"/>
                          <a:ea typeface="Barlow"/>
                          <a:cs typeface="Barlow"/>
                          <a:sym typeface="Barlow"/>
                        </a:rPr>
                        <a:t>R</a:t>
                      </a:r>
                      <a:r>
                        <a:rPr lang="en-US" sz="2100" spc="8">
                          <a:solidFill>
                            <a:srgbClr val="2A2E30"/>
                          </a:solidFill>
                          <a:latin typeface="Barlow"/>
                          <a:ea typeface="Barlow"/>
                          <a:cs typeface="Barlow"/>
                          <a:sym typeface="Barlow"/>
                        </a:rPr>
                        <a:t>etaining existing customers is more cost-effective than acquiring new ones, making churn management crucial for financial health and growth.</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9120144">
            <a:off x="-2463045" y="7237643"/>
            <a:ext cx="8476077" cy="8429844"/>
          </a:xfrm>
          <a:custGeom>
            <a:avLst/>
            <a:gdLst/>
            <a:ahLst/>
            <a:cxnLst/>
            <a:rect r="r" b="b" t="t" l="l"/>
            <a:pathLst>
              <a:path h="8429844" w="8476077">
                <a:moveTo>
                  <a:pt x="0" y="0"/>
                </a:moveTo>
                <a:lnTo>
                  <a:pt x="8476077" y="0"/>
                </a:lnTo>
                <a:lnTo>
                  <a:pt x="8476077" y="8429844"/>
                </a:lnTo>
                <a:lnTo>
                  <a:pt x="0" y="8429844"/>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028700"/>
            <a:ext cx="5838185" cy="2219009"/>
            <a:chOff x="0" y="0"/>
            <a:chExt cx="7784247" cy="2958679"/>
          </a:xfrm>
        </p:grpSpPr>
        <p:sp>
          <p:nvSpPr>
            <p:cNvPr name="TextBox 5" id="5"/>
            <p:cNvSpPr txBox="true"/>
            <p:nvPr/>
          </p:nvSpPr>
          <p:spPr>
            <a:xfrm rot="0">
              <a:off x="0" y="-19050"/>
              <a:ext cx="7784247" cy="2051050"/>
            </a:xfrm>
            <a:prstGeom prst="rect">
              <a:avLst/>
            </a:prstGeom>
          </p:spPr>
          <p:txBody>
            <a:bodyPr anchor="t" rtlCol="false" tIns="0" lIns="0" bIns="0" rIns="0">
              <a:spAutoFit/>
            </a:bodyPr>
            <a:lstStyle/>
            <a:p>
              <a:pPr algn="l">
                <a:lnSpc>
                  <a:spcPts val="6000"/>
                </a:lnSpc>
              </a:pPr>
              <a:r>
                <a:rPr lang="en-US" sz="5000" b="true">
                  <a:solidFill>
                    <a:srgbClr val="2A2E30"/>
                  </a:solidFill>
                  <a:latin typeface="Barlow Bold"/>
                  <a:ea typeface="Barlow Bold"/>
                  <a:cs typeface="Barlow Bold"/>
                  <a:sym typeface="Barlow Bold"/>
                </a:rPr>
                <a:t>Business Understanding</a:t>
              </a:r>
            </a:p>
          </p:txBody>
        </p:sp>
        <p:sp>
          <p:nvSpPr>
            <p:cNvPr name="TextBox 6" id="6"/>
            <p:cNvSpPr txBox="true"/>
            <p:nvPr/>
          </p:nvSpPr>
          <p:spPr>
            <a:xfrm rot="0">
              <a:off x="0" y="2377654"/>
              <a:ext cx="7784247" cy="581025"/>
            </a:xfrm>
            <a:prstGeom prst="rect">
              <a:avLst/>
            </a:prstGeom>
          </p:spPr>
          <p:txBody>
            <a:bodyPr anchor="t" rtlCol="false" tIns="0" lIns="0" bIns="0" rIns="0">
              <a:spAutoFit/>
            </a:bodyPr>
            <a:lstStyle/>
            <a:p>
              <a:pPr algn="l">
                <a:lnSpc>
                  <a:spcPts val="3749"/>
                </a:lnSpc>
              </a:pPr>
              <a:r>
                <a:rPr lang="en-US" b="true" sz="2499" spc="9">
                  <a:solidFill>
                    <a:srgbClr val="2A2E30"/>
                  </a:solidFill>
                  <a:latin typeface="Barlow Bold"/>
                  <a:ea typeface="Barlow Bold"/>
                  <a:cs typeface="Barlow Bold"/>
                  <a:sym typeface="Barlow Bold"/>
                </a:rPr>
                <a:t>Background</a:t>
              </a: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500286"/>
            <a:ext cx="17259300" cy="9286429"/>
            <a:chOff x="0" y="0"/>
            <a:chExt cx="4545659" cy="2445808"/>
          </a:xfrm>
        </p:grpSpPr>
        <p:sp>
          <p:nvSpPr>
            <p:cNvPr name="Freeform 3" id="3"/>
            <p:cNvSpPr/>
            <p:nvPr/>
          </p:nvSpPr>
          <p:spPr>
            <a:xfrm flipH="false" flipV="false" rot="0">
              <a:off x="0" y="0"/>
              <a:ext cx="4545659" cy="2445808"/>
            </a:xfrm>
            <a:custGeom>
              <a:avLst/>
              <a:gdLst/>
              <a:ahLst/>
              <a:cxnLst/>
              <a:rect r="r" b="b" t="t" l="l"/>
              <a:pathLst>
                <a:path h="2445808" w="4545659">
                  <a:moveTo>
                    <a:pt x="0" y="0"/>
                  </a:moveTo>
                  <a:lnTo>
                    <a:pt x="4545659" y="0"/>
                  </a:lnTo>
                  <a:lnTo>
                    <a:pt x="4545659" y="2445808"/>
                  </a:lnTo>
                  <a:lnTo>
                    <a:pt x="0" y="2445808"/>
                  </a:lnTo>
                  <a:close/>
                </a:path>
              </a:pathLst>
            </a:custGeom>
            <a:solidFill>
              <a:srgbClr val="FF9E7A"/>
            </a:solidFill>
          </p:spPr>
        </p:sp>
        <p:sp>
          <p:nvSpPr>
            <p:cNvPr name="TextBox 4" id="4"/>
            <p:cNvSpPr txBox="true"/>
            <p:nvPr/>
          </p:nvSpPr>
          <p:spPr>
            <a:xfrm>
              <a:off x="0" y="-57150"/>
              <a:ext cx="4545659" cy="2502958"/>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6418499" y="3091873"/>
            <a:ext cx="840801" cy="840798"/>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69106" t="-30178" r="-167855" b="-94464"/>
              </a:stretch>
            </a:blipFill>
          </p:spPr>
        </p:sp>
      </p:grpSp>
      <p:grpSp>
        <p:nvGrpSpPr>
          <p:cNvPr name="Group 7" id="7"/>
          <p:cNvGrpSpPr/>
          <p:nvPr/>
        </p:nvGrpSpPr>
        <p:grpSpPr>
          <a:xfrm rot="0">
            <a:off x="16418499" y="2060287"/>
            <a:ext cx="840801" cy="840798"/>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0" r="0" b="0"/>
              </a:stretch>
            </a:blipFill>
          </p:spPr>
        </p:sp>
      </p:grpSp>
      <p:grpSp>
        <p:nvGrpSpPr>
          <p:cNvPr name="Group 9" id="9"/>
          <p:cNvGrpSpPr/>
          <p:nvPr/>
        </p:nvGrpSpPr>
        <p:grpSpPr>
          <a:xfrm rot="0">
            <a:off x="16418499" y="1028700"/>
            <a:ext cx="840801" cy="840798"/>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34285" t="0" r="-15714" b="0"/>
              </a:stretch>
            </a:blipFill>
          </p:spPr>
        </p:sp>
      </p:grpSp>
      <p:grpSp>
        <p:nvGrpSpPr>
          <p:cNvPr name="Group 11" id="11"/>
          <p:cNvGrpSpPr/>
          <p:nvPr/>
        </p:nvGrpSpPr>
        <p:grpSpPr>
          <a:xfrm rot="0">
            <a:off x="10515278" y="2796425"/>
            <a:ext cx="2506383" cy="1451986"/>
            <a:chOff x="0" y="0"/>
            <a:chExt cx="1035847" cy="600082"/>
          </a:xfrm>
        </p:grpSpPr>
        <p:sp>
          <p:nvSpPr>
            <p:cNvPr name="Freeform 12" id="12"/>
            <p:cNvSpPr/>
            <p:nvPr/>
          </p:nvSpPr>
          <p:spPr>
            <a:xfrm flipH="false" flipV="false" rot="0">
              <a:off x="0" y="0"/>
              <a:ext cx="1035847" cy="600082"/>
            </a:xfrm>
            <a:custGeom>
              <a:avLst/>
              <a:gdLst/>
              <a:ahLst/>
              <a:cxnLst/>
              <a:rect r="r" b="b" t="t" l="l"/>
              <a:pathLst>
                <a:path h="600082" w="1035847">
                  <a:moveTo>
                    <a:pt x="61778" y="0"/>
                  </a:moveTo>
                  <a:lnTo>
                    <a:pt x="974070" y="0"/>
                  </a:lnTo>
                  <a:cubicBezTo>
                    <a:pt x="990454" y="0"/>
                    <a:pt x="1006167" y="6509"/>
                    <a:pt x="1017753" y="18094"/>
                  </a:cubicBezTo>
                  <a:cubicBezTo>
                    <a:pt x="1029338" y="29680"/>
                    <a:pt x="1035847" y="45393"/>
                    <a:pt x="1035847" y="61778"/>
                  </a:cubicBezTo>
                  <a:lnTo>
                    <a:pt x="1035847" y="538304"/>
                  </a:lnTo>
                  <a:cubicBezTo>
                    <a:pt x="1035847" y="554689"/>
                    <a:pt x="1029338" y="570402"/>
                    <a:pt x="1017753" y="581988"/>
                  </a:cubicBezTo>
                  <a:cubicBezTo>
                    <a:pt x="1006167" y="593573"/>
                    <a:pt x="990454" y="600082"/>
                    <a:pt x="974070" y="600082"/>
                  </a:cubicBezTo>
                  <a:lnTo>
                    <a:pt x="61778" y="600082"/>
                  </a:lnTo>
                  <a:cubicBezTo>
                    <a:pt x="27659" y="600082"/>
                    <a:pt x="0" y="572423"/>
                    <a:pt x="0" y="538304"/>
                  </a:cubicBezTo>
                  <a:lnTo>
                    <a:pt x="0" y="61778"/>
                  </a:lnTo>
                  <a:cubicBezTo>
                    <a:pt x="0" y="45393"/>
                    <a:pt x="6509" y="29680"/>
                    <a:pt x="18094" y="18094"/>
                  </a:cubicBezTo>
                  <a:cubicBezTo>
                    <a:pt x="29680" y="6509"/>
                    <a:pt x="45393" y="0"/>
                    <a:pt x="61778" y="0"/>
                  </a:cubicBezTo>
                  <a:close/>
                </a:path>
              </a:pathLst>
            </a:custGeom>
            <a:solidFill>
              <a:srgbClr val="FFFFFF"/>
            </a:solidFill>
            <a:ln cap="sq">
              <a:noFill/>
              <a:prstDash val="solid"/>
              <a:miter/>
            </a:ln>
          </p:spPr>
        </p:sp>
        <p:sp>
          <p:nvSpPr>
            <p:cNvPr name="TextBox 13" id="13"/>
            <p:cNvSpPr txBox="true"/>
            <p:nvPr/>
          </p:nvSpPr>
          <p:spPr>
            <a:xfrm>
              <a:off x="0" y="-28575"/>
              <a:ext cx="1035847" cy="628657"/>
            </a:xfrm>
            <a:prstGeom prst="rect">
              <a:avLst/>
            </a:prstGeom>
          </p:spPr>
          <p:txBody>
            <a:bodyPr anchor="ctr" rtlCol="false" tIns="254000" lIns="254000" bIns="254000" rIns="254000"/>
            <a:lstStyle/>
            <a:p>
              <a:pPr algn="ctr">
                <a:lnSpc>
                  <a:spcPts val="2100"/>
                </a:lnSpc>
              </a:pPr>
              <a:r>
                <a:rPr lang="en-US" sz="1500" spc="6">
                  <a:solidFill>
                    <a:srgbClr val="2A2E30"/>
                  </a:solidFill>
                  <a:latin typeface="Barlow"/>
                  <a:ea typeface="Barlow"/>
                  <a:cs typeface="Barlow"/>
                  <a:sym typeface="Barlow"/>
                </a:rPr>
                <a:t>Write a note here</a:t>
              </a:r>
            </a:p>
          </p:txBody>
        </p:sp>
      </p:grpSp>
      <p:grpSp>
        <p:nvGrpSpPr>
          <p:cNvPr name="Group 14" id="14"/>
          <p:cNvGrpSpPr/>
          <p:nvPr/>
        </p:nvGrpSpPr>
        <p:grpSpPr>
          <a:xfrm rot="0">
            <a:off x="5825503" y="3828011"/>
            <a:ext cx="2109563" cy="210956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16" id="16"/>
            <p:cNvSpPr txBox="true"/>
            <p:nvPr/>
          </p:nvSpPr>
          <p:spPr>
            <a:xfrm>
              <a:off x="76200" y="47625"/>
              <a:ext cx="660400" cy="688975"/>
            </a:xfrm>
            <a:prstGeom prst="rect">
              <a:avLst/>
            </a:prstGeom>
          </p:spPr>
          <p:txBody>
            <a:bodyPr anchor="ctr" rtlCol="false" tIns="254000" lIns="254000" bIns="254000" rIns="254000"/>
            <a:lstStyle/>
            <a:p>
              <a:pPr algn="ctr">
                <a:lnSpc>
                  <a:spcPts val="2100"/>
                </a:lnSpc>
              </a:pPr>
              <a:r>
                <a:rPr lang="en-US" sz="1500" spc="6">
                  <a:solidFill>
                    <a:srgbClr val="2A2E30"/>
                  </a:solidFill>
                  <a:latin typeface="Barlow"/>
                  <a:ea typeface="Barlow"/>
                  <a:cs typeface="Barlow"/>
                  <a:sym typeface="Barlow"/>
                </a:rPr>
                <a:t>Write a</a:t>
              </a:r>
            </a:p>
            <a:p>
              <a:pPr algn="ctr">
                <a:lnSpc>
                  <a:spcPts val="2100"/>
                </a:lnSpc>
              </a:pPr>
              <a:r>
                <a:rPr lang="en-US" sz="1500" spc="6">
                  <a:solidFill>
                    <a:srgbClr val="2A2E30"/>
                  </a:solidFill>
                  <a:latin typeface="Barlow"/>
                  <a:ea typeface="Barlow"/>
                  <a:cs typeface="Barlow"/>
                  <a:sym typeface="Barlow"/>
                </a:rPr>
                <a:t>note here</a:t>
              </a:r>
            </a:p>
          </p:txBody>
        </p:sp>
      </p:grpSp>
      <p:grpSp>
        <p:nvGrpSpPr>
          <p:cNvPr name="Group 17" id="17"/>
          <p:cNvGrpSpPr/>
          <p:nvPr/>
        </p:nvGrpSpPr>
        <p:grpSpPr>
          <a:xfrm rot="0">
            <a:off x="11348069" y="2376026"/>
            <a:ext cx="840801" cy="840798"/>
            <a:chOff x="0" y="0"/>
            <a:chExt cx="6350000" cy="6349975"/>
          </a:xfrm>
        </p:grpSpPr>
        <p:sp>
          <p:nvSpPr>
            <p:cNvPr name="Freeform 18" id="1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97499" t="-112766" r="-85291" b="-222018"/>
              </a:stretch>
            </a:blipFill>
          </p:spPr>
        </p:sp>
      </p:grpSp>
      <p:grpSp>
        <p:nvGrpSpPr>
          <p:cNvPr name="Group 19" id="19"/>
          <p:cNvGrpSpPr/>
          <p:nvPr/>
        </p:nvGrpSpPr>
        <p:grpSpPr>
          <a:xfrm rot="0">
            <a:off x="6459884" y="3407612"/>
            <a:ext cx="840801" cy="840798"/>
            <a:chOff x="0" y="0"/>
            <a:chExt cx="6350000" cy="6349975"/>
          </a:xfrm>
        </p:grpSpPr>
        <p:sp>
          <p:nvSpPr>
            <p:cNvPr name="Freeform 20" id="2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4682" r="0" b="-32539"/>
              </a:stretch>
            </a:blipFill>
          </p:spPr>
        </p:sp>
      </p:grpSp>
      <p:grpSp>
        <p:nvGrpSpPr>
          <p:cNvPr name="Group 21" id="21"/>
          <p:cNvGrpSpPr/>
          <p:nvPr/>
        </p:nvGrpSpPr>
        <p:grpSpPr>
          <a:xfrm rot="0">
            <a:off x="15159395" y="7086031"/>
            <a:ext cx="2099905" cy="2141991"/>
            <a:chOff x="0" y="0"/>
            <a:chExt cx="951881" cy="970959"/>
          </a:xfrm>
        </p:grpSpPr>
        <p:sp>
          <p:nvSpPr>
            <p:cNvPr name="Freeform 22" id="22"/>
            <p:cNvSpPr/>
            <p:nvPr/>
          </p:nvSpPr>
          <p:spPr>
            <a:xfrm flipH="false" flipV="false" rot="0">
              <a:off x="0" y="0"/>
              <a:ext cx="951881" cy="970959"/>
            </a:xfrm>
            <a:custGeom>
              <a:avLst/>
              <a:gdLst/>
              <a:ahLst/>
              <a:cxnLst/>
              <a:rect r="r" b="b" t="t" l="l"/>
              <a:pathLst>
                <a:path h="970959" w="951881">
                  <a:moveTo>
                    <a:pt x="73736" y="0"/>
                  </a:moveTo>
                  <a:lnTo>
                    <a:pt x="878145" y="0"/>
                  </a:lnTo>
                  <a:cubicBezTo>
                    <a:pt x="918868" y="0"/>
                    <a:pt x="951881" y="33013"/>
                    <a:pt x="951881" y="73736"/>
                  </a:cubicBezTo>
                  <a:lnTo>
                    <a:pt x="951881" y="897223"/>
                  </a:lnTo>
                  <a:cubicBezTo>
                    <a:pt x="951881" y="916779"/>
                    <a:pt x="944112" y="935534"/>
                    <a:pt x="930284" y="949362"/>
                  </a:cubicBezTo>
                  <a:cubicBezTo>
                    <a:pt x="916456" y="963190"/>
                    <a:pt x="897701" y="970959"/>
                    <a:pt x="878145" y="970959"/>
                  </a:cubicBezTo>
                  <a:lnTo>
                    <a:pt x="73736" y="970959"/>
                  </a:lnTo>
                  <a:cubicBezTo>
                    <a:pt x="33013" y="970959"/>
                    <a:pt x="0" y="937946"/>
                    <a:pt x="0" y="897223"/>
                  </a:cubicBezTo>
                  <a:lnTo>
                    <a:pt x="0" y="73736"/>
                  </a:lnTo>
                  <a:cubicBezTo>
                    <a:pt x="0" y="33013"/>
                    <a:pt x="33013" y="0"/>
                    <a:pt x="73736" y="0"/>
                  </a:cubicBezTo>
                  <a:close/>
                </a:path>
              </a:pathLst>
            </a:custGeom>
            <a:solidFill>
              <a:srgbClr val="FFFFFF"/>
            </a:solidFill>
            <a:ln cap="sq">
              <a:noFill/>
              <a:prstDash val="solid"/>
              <a:miter/>
            </a:ln>
          </p:spPr>
        </p:sp>
        <p:sp>
          <p:nvSpPr>
            <p:cNvPr name="TextBox 23" id="23"/>
            <p:cNvSpPr txBox="true"/>
            <p:nvPr/>
          </p:nvSpPr>
          <p:spPr>
            <a:xfrm>
              <a:off x="0" y="-28575"/>
              <a:ext cx="951881" cy="999534"/>
            </a:xfrm>
            <a:prstGeom prst="rect">
              <a:avLst/>
            </a:prstGeom>
          </p:spPr>
          <p:txBody>
            <a:bodyPr anchor="ctr" rtlCol="false" tIns="254000" lIns="254000" bIns="254000" rIns="254000"/>
            <a:lstStyle/>
            <a:p>
              <a:pPr algn="ctr">
                <a:lnSpc>
                  <a:spcPts val="2100"/>
                </a:lnSpc>
              </a:pPr>
              <a:r>
                <a:rPr lang="en-US" sz="1500" spc="6">
                  <a:solidFill>
                    <a:srgbClr val="2A2E30"/>
                  </a:solidFill>
                  <a:latin typeface="Barlow"/>
                  <a:ea typeface="Barlow"/>
                  <a:cs typeface="Barlow"/>
                  <a:sym typeface="Barlow"/>
                </a:rPr>
                <a:t>Copy a note, drag to the board, and write your ideas.</a:t>
              </a:r>
            </a:p>
          </p:txBody>
        </p:sp>
      </p:grpSp>
      <p:grpSp>
        <p:nvGrpSpPr>
          <p:cNvPr name="Group 24" id="24"/>
          <p:cNvGrpSpPr/>
          <p:nvPr/>
        </p:nvGrpSpPr>
        <p:grpSpPr>
          <a:xfrm rot="0">
            <a:off x="12790750" y="7086031"/>
            <a:ext cx="2137734" cy="2172269"/>
            <a:chOff x="0" y="0"/>
            <a:chExt cx="969029" cy="984683"/>
          </a:xfrm>
        </p:grpSpPr>
        <p:sp>
          <p:nvSpPr>
            <p:cNvPr name="Freeform 25" id="25"/>
            <p:cNvSpPr/>
            <p:nvPr/>
          </p:nvSpPr>
          <p:spPr>
            <a:xfrm flipH="false" flipV="false" rot="0">
              <a:off x="0" y="0"/>
              <a:ext cx="969029" cy="984683"/>
            </a:xfrm>
            <a:custGeom>
              <a:avLst/>
              <a:gdLst/>
              <a:ahLst/>
              <a:cxnLst/>
              <a:rect r="r" b="b" t="t" l="l"/>
              <a:pathLst>
                <a:path h="984683" w="969029">
                  <a:moveTo>
                    <a:pt x="484514" y="0"/>
                  </a:moveTo>
                  <a:cubicBezTo>
                    <a:pt x="216924" y="0"/>
                    <a:pt x="0" y="220429"/>
                    <a:pt x="0" y="492342"/>
                  </a:cubicBezTo>
                  <a:cubicBezTo>
                    <a:pt x="0" y="764254"/>
                    <a:pt x="216924" y="984683"/>
                    <a:pt x="484514" y="984683"/>
                  </a:cubicBezTo>
                  <a:cubicBezTo>
                    <a:pt x="752104" y="984683"/>
                    <a:pt x="969029" y="764254"/>
                    <a:pt x="969029" y="492342"/>
                  </a:cubicBezTo>
                  <a:cubicBezTo>
                    <a:pt x="969029" y="220429"/>
                    <a:pt x="752104" y="0"/>
                    <a:pt x="484514" y="0"/>
                  </a:cubicBezTo>
                  <a:close/>
                </a:path>
              </a:pathLst>
            </a:custGeom>
            <a:solidFill>
              <a:srgbClr val="FFFFFF"/>
            </a:solidFill>
            <a:ln cap="sq">
              <a:noFill/>
              <a:prstDash val="solid"/>
              <a:miter/>
            </a:ln>
          </p:spPr>
        </p:sp>
        <p:sp>
          <p:nvSpPr>
            <p:cNvPr name="TextBox 26" id="26"/>
            <p:cNvSpPr txBox="true"/>
            <p:nvPr/>
          </p:nvSpPr>
          <p:spPr>
            <a:xfrm>
              <a:off x="90846" y="63739"/>
              <a:ext cx="787336" cy="828630"/>
            </a:xfrm>
            <a:prstGeom prst="rect">
              <a:avLst/>
            </a:prstGeom>
          </p:spPr>
          <p:txBody>
            <a:bodyPr anchor="ctr" rtlCol="false" tIns="190500" lIns="190500" bIns="190500" rIns="190500"/>
            <a:lstStyle/>
            <a:p>
              <a:pPr algn="ctr">
                <a:lnSpc>
                  <a:spcPts val="2100"/>
                </a:lnSpc>
              </a:pPr>
              <a:r>
                <a:rPr lang="en-US" sz="1500" spc="6">
                  <a:solidFill>
                    <a:srgbClr val="2A2E30"/>
                  </a:solidFill>
                  <a:latin typeface="Barlow"/>
                  <a:ea typeface="Barlow"/>
                  <a:cs typeface="Barlow"/>
                  <a:sym typeface="Barlow"/>
                </a:rPr>
                <a:t>Copy a note, drag to the board, and write your ideas.</a:t>
              </a:r>
            </a:p>
          </p:txBody>
        </p:sp>
      </p:grpSp>
      <p:sp>
        <p:nvSpPr>
          <p:cNvPr name="TextBox 27" id="27"/>
          <p:cNvSpPr txBox="true"/>
          <p:nvPr/>
        </p:nvSpPr>
        <p:spPr>
          <a:xfrm rot="0">
            <a:off x="1028700" y="1019175"/>
            <a:ext cx="7588308" cy="1190625"/>
          </a:xfrm>
          <a:prstGeom prst="rect">
            <a:avLst/>
          </a:prstGeom>
        </p:spPr>
        <p:txBody>
          <a:bodyPr anchor="t" rtlCol="false" tIns="0" lIns="0" bIns="0" rIns="0">
            <a:spAutoFit/>
          </a:bodyPr>
          <a:lstStyle/>
          <a:p>
            <a:pPr algn="l">
              <a:lnSpc>
                <a:spcPts val="9359"/>
              </a:lnSpc>
            </a:pPr>
            <a:r>
              <a:rPr lang="en-US" b="true" sz="7799">
                <a:solidFill>
                  <a:srgbClr val="2A2E30"/>
                </a:solidFill>
                <a:latin typeface="Barlow Bold"/>
                <a:ea typeface="Barlow Bold"/>
                <a:cs typeface="Barlow Bold"/>
                <a:sym typeface="Barlow Bold"/>
              </a:rPr>
              <a:t>Whiteboard Page</a:t>
            </a:r>
          </a:p>
        </p:txBody>
      </p:sp>
      <p:grpSp>
        <p:nvGrpSpPr>
          <p:cNvPr name="Group 28" id="28"/>
          <p:cNvGrpSpPr/>
          <p:nvPr/>
        </p:nvGrpSpPr>
        <p:grpSpPr>
          <a:xfrm rot="0">
            <a:off x="1028700" y="6454064"/>
            <a:ext cx="4625304" cy="2529027"/>
            <a:chOff x="0" y="0"/>
            <a:chExt cx="3489396" cy="1907935"/>
          </a:xfrm>
        </p:grpSpPr>
        <p:sp>
          <p:nvSpPr>
            <p:cNvPr name="Freeform 29" id="29"/>
            <p:cNvSpPr/>
            <p:nvPr/>
          </p:nvSpPr>
          <p:spPr>
            <a:xfrm flipH="false" flipV="false" rot="0">
              <a:off x="0" y="0"/>
              <a:ext cx="3489396" cy="1907935"/>
            </a:xfrm>
            <a:custGeom>
              <a:avLst/>
              <a:gdLst/>
              <a:ahLst/>
              <a:cxnLst/>
              <a:rect r="r" b="b" t="t" l="l"/>
              <a:pathLst>
                <a:path h="1907935" w="3489396">
                  <a:moveTo>
                    <a:pt x="50215" y="0"/>
                  </a:moveTo>
                  <a:lnTo>
                    <a:pt x="3439182" y="0"/>
                  </a:lnTo>
                  <a:cubicBezTo>
                    <a:pt x="3452499" y="0"/>
                    <a:pt x="3465271" y="5290"/>
                    <a:pt x="3474688" y="14708"/>
                  </a:cubicBezTo>
                  <a:cubicBezTo>
                    <a:pt x="3484106" y="24125"/>
                    <a:pt x="3489396" y="36897"/>
                    <a:pt x="3489396" y="50215"/>
                  </a:cubicBezTo>
                  <a:lnTo>
                    <a:pt x="3489396" y="1857720"/>
                  </a:lnTo>
                  <a:cubicBezTo>
                    <a:pt x="3489396" y="1885453"/>
                    <a:pt x="3466914" y="1907935"/>
                    <a:pt x="3439182" y="1907935"/>
                  </a:cubicBezTo>
                  <a:lnTo>
                    <a:pt x="50215" y="1907935"/>
                  </a:lnTo>
                  <a:cubicBezTo>
                    <a:pt x="36897" y="1907935"/>
                    <a:pt x="24125" y="1902644"/>
                    <a:pt x="14708" y="1893227"/>
                  </a:cubicBezTo>
                  <a:cubicBezTo>
                    <a:pt x="5290" y="1883810"/>
                    <a:pt x="0" y="1871038"/>
                    <a:pt x="0" y="1857720"/>
                  </a:cubicBezTo>
                  <a:lnTo>
                    <a:pt x="0" y="50215"/>
                  </a:lnTo>
                  <a:cubicBezTo>
                    <a:pt x="0" y="36897"/>
                    <a:pt x="5290" y="24125"/>
                    <a:pt x="14708" y="14708"/>
                  </a:cubicBezTo>
                  <a:cubicBezTo>
                    <a:pt x="24125" y="5290"/>
                    <a:pt x="36897" y="0"/>
                    <a:pt x="50215" y="0"/>
                  </a:cubicBezTo>
                  <a:close/>
                </a:path>
              </a:pathLst>
            </a:custGeom>
            <a:solidFill>
              <a:srgbClr val="FF9E7A"/>
            </a:solidFill>
            <a:ln w="9525" cap="rnd">
              <a:solidFill>
                <a:srgbClr val="102B30"/>
              </a:solidFill>
              <a:prstDash val="solid"/>
              <a:round/>
            </a:ln>
          </p:spPr>
        </p:sp>
        <p:sp>
          <p:nvSpPr>
            <p:cNvPr name="TextBox 30" id="30"/>
            <p:cNvSpPr txBox="true"/>
            <p:nvPr/>
          </p:nvSpPr>
          <p:spPr>
            <a:xfrm>
              <a:off x="0" y="-28575"/>
              <a:ext cx="3489396" cy="1936510"/>
            </a:xfrm>
            <a:prstGeom prst="rect">
              <a:avLst/>
            </a:prstGeom>
          </p:spPr>
          <p:txBody>
            <a:bodyPr anchor="ctr" rtlCol="false" tIns="190500" lIns="190500" bIns="190500" rIns="190500"/>
            <a:lstStyle/>
            <a:p>
              <a:pPr algn="l">
                <a:lnSpc>
                  <a:spcPts val="2240"/>
                </a:lnSpc>
              </a:pPr>
              <a:r>
                <a:rPr lang="en-US" sz="1600" spc="6">
                  <a:solidFill>
                    <a:srgbClr val="2A2E30"/>
                  </a:solidFill>
                  <a:latin typeface="Barlow"/>
                  <a:ea typeface="Barlow"/>
                  <a:cs typeface="Barlow"/>
                  <a:sym typeface="Barlow"/>
                </a:rPr>
                <a:t>Tip: Collaboration makes teamwork easier! Click "Share" and invite your teammates to fill this up. Use this page for bulletins, brainstorms, and other fun team ideas. </a:t>
              </a:r>
            </a:p>
            <a:p>
              <a:pPr algn="l">
                <a:lnSpc>
                  <a:spcPts val="2240"/>
                </a:lnSpc>
              </a:pPr>
            </a:p>
            <a:p>
              <a:pPr algn="l">
                <a:lnSpc>
                  <a:spcPts val="2240"/>
                </a:lnSpc>
              </a:pPr>
              <a:r>
                <a:rPr lang="en-US" sz="1600" spc="6">
                  <a:solidFill>
                    <a:srgbClr val="2A2E30"/>
                  </a:solidFill>
                  <a:latin typeface="Barlow"/>
                  <a:ea typeface="Barlow"/>
                  <a:cs typeface="Barlow"/>
                  <a:sym typeface="Barlow"/>
                </a:rPr>
                <a:t>Right-click on the background of the slide, or on the thumbnail below, for the option to expand this page into a whiteboard for more space!</a:t>
              </a:r>
            </a:p>
          </p:txBody>
        </p:sp>
      </p:grpSp>
    </p:spTree>
  </p:cSld>
  <p:clrMapOvr>
    <a:masterClrMapping/>
  </p:clrMapOvr>
</p:sld>
</file>

<file path=ppt/slides/slide4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1148552" y="4104030"/>
            <a:ext cx="3086100" cy="1543050"/>
            <a:chOff x="0" y="0"/>
            <a:chExt cx="812800" cy="406400"/>
          </a:xfrm>
        </p:grpSpPr>
        <p:sp>
          <p:nvSpPr>
            <p:cNvPr name="Freeform 3" id="3"/>
            <p:cNvSpPr/>
            <p:nvPr/>
          </p:nvSpPr>
          <p:spPr>
            <a:xfrm flipH="false" flipV="false" rot="0">
              <a:off x="0" y="0"/>
              <a:ext cx="812800" cy="406400"/>
            </a:xfrm>
            <a:custGeom>
              <a:avLst/>
              <a:gdLst/>
              <a:ahLst/>
              <a:cxnLst/>
              <a:rect r="r" b="b" t="t" l="l"/>
              <a:pathLst>
                <a:path h="406400" w="812800">
                  <a:moveTo>
                    <a:pt x="150519" y="0"/>
                  </a:moveTo>
                  <a:lnTo>
                    <a:pt x="662281" y="0"/>
                  </a:lnTo>
                  <a:cubicBezTo>
                    <a:pt x="702201" y="0"/>
                    <a:pt x="740486" y="15858"/>
                    <a:pt x="768714" y="44086"/>
                  </a:cubicBezTo>
                  <a:cubicBezTo>
                    <a:pt x="796942" y="72314"/>
                    <a:pt x="812800" y="110599"/>
                    <a:pt x="812800" y="150519"/>
                  </a:cubicBezTo>
                  <a:lnTo>
                    <a:pt x="812800" y="255881"/>
                  </a:lnTo>
                  <a:cubicBezTo>
                    <a:pt x="812800" y="295801"/>
                    <a:pt x="796942" y="334086"/>
                    <a:pt x="768714" y="362314"/>
                  </a:cubicBezTo>
                  <a:cubicBezTo>
                    <a:pt x="740486" y="390542"/>
                    <a:pt x="702201" y="406400"/>
                    <a:pt x="662281" y="406400"/>
                  </a:cubicBezTo>
                  <a:lnTo>
                    <a:pt x="150519" y="406400"/>
                  </a:lnTo>
                  <a:cubicBezTo>
                    <a:pt x="110599" y="406400"/>
                    <a:pt x="72314" y="390542"/>
                    <a:pt x="44086" y="362314"/>
                  </a:cubicBezTo>
                  <a:cubicBezTo>
                    <a:pt x="15858" y="334086"/>
                    <a:pt x="0" y="295801"/>
                    <a:pt x="0" y="255881"/>
                  </a:cubicBezTo>
                  <a:lnTo>
                    <a:pt x="0" y="150519"/>
                  </a:lnTo>
                  <a:cubicBezTo>
                    <a:pt x="0" y="110599"/>
                    <a:pt x="15858" y="72314"/>
                    <a:pt x="44086" y="44086"/>
                  </a:cubicBezTo>
                  <a:cubicBezTo>
                    <a:pt x="72314" y="15858"/>
                    <a:pt x="110599" y="0"/>
                    <a:pt x="150519" y="0"/>
                  </a:cubicBezTo>
                  <a:close/>
                </a:path>
              </a:pathLst>
            </a:custGeom>
            <a:solidFill>
              <a:srgbClr val="2A2E30"/>
            </a:solidFill>
            <a:ln w="9525" cap="rnd">
              <a:solidFill>
                <a:srgbClr val="102B30"/>
              </a:solidFill>
              <a:prstDash val="solid"/>
              <a:round/>
            </a:ln>
          </p:spPr>
        </p:sp>
        <p:sp>
          <p:nvSpPr>
            <p:cNvPr name="TextBox 4" id="4"/>
            <p:cNvSpPr txBox="true"/>
            <p:nvPr/>
          </p:nvSpPr>
          <p:spPr>
            <a:xfrm>
              <a:off x="0" y="-57150"/>
              <a:ext cx="812800" cy="463550"/>
            </a:xfrm>
            <a:prstGeom prst="rect">
              <a:avLst/>
            </a:prstGeom>
          </p:spPr>
          <p:txBody>
            <a:bodyPr anchor="ctr" rtlCol="false" tIns="254000" lIns="254000" bIns="254000" rIns="254000"/>
            <a:lstStyle/>
            <a:p>
              <a:pPr algn="ctr">
                <a:lnSpc>
                  <a:spcPts val="3499"/>
                </a:lnSpc>
              </a:pPr>
              <a:r>
                <a:rPr lang="en-US" b="true" sz="2499">
                  <a:solidFill>
                    <a:srgbClr val="FFFFFF"/>
                  </a:solidFill>
                  <a:latin typeface="Barlow Semi-Bold"/>
                  <a:ea typeface="Barlow Semi-Bold"/>
                  <a:cs typeface="Barlow Semi-Bold"/>
                  <a:sym typeface="Barlow Semi-Bold"/>
                </a:rPr>
                <a:t>Add a main topic</a:t>
              </a:r>
            </a:p>
          </p:txBody>
        </p:sp>
      </p:grpSp>
      <p:sp>
        <p:nvSpPr>
          <p:cNvPr name="AutoShape 5" id="5"/>
          <p:cNvSpPr/>
          <p:nvPr/>
        </p:nvSpPr>
        <p:spPr>
          <a:xfrm>
            <a:off x="13702373" y="5952494"/>
            <a:ext cx="1166035" cy="9525"/>
          </a:xfrm>
          <a:prstGeom prst="line">
            <a:avLst/>
          </a:prstGeom>
          <a:ln cap="flat" w="9525">
            <a:solidFill>
              <a:srgbClr val="345C72"/>
            </a:solidFill>
            <a:prstDash val="solid"/>
            <a:headEnd type="none" len="sm" w="sm"/>
            <a:tailEnd type="arrow" len="sm" w="med"/>
          </a:ln>
        </p:spPr>
      </p:sp>
      <p:sp>
        <p:nvSpPr>
          <p:cNvPr name="AutoShape 6" id="6"/>
          <p:cNvSpPr/>
          <p:nvPr/>
        </p:nvSpPr>
        <p:spPr>
          <a:xfrm>
            <a:off x="14153844" y="4207711"/>
            <a:ext cx="1692435" cy="9525"/>
          </a:xfrm>
          <a:prstGeom prst="line">
            <a:avLst/>
          </a:prstGeom>
          <a:ln cap="flat" w="9525">
            <a:solidFill>
              <a:srgbClr val="345C72"/>
            </a:solidFill>
            <a:prstDash val="solid"/>
            <a:headEnd type="none" len="sm" w="sm"/>
            <a:tailEnd type="arrow" len="sm" w="med"/>
          </a:ln>
        </p:spPr>
      </p:sp>
      <p:sp>
        <p:nvSpPr>
          <p:cNvPr name="AutoShape 7" id="7"/>
          <p:cNvSpPr/>
          <p:nvPr/>
        </p:nvSpPr>
        <p:spPr>
          <a:xfrm>
            <a:off x="11626527" y="6169665"/>
            <a:ext cx="1130143" cy="9525"/>
          </a:xfrm>
          <a:prstGeom prst="line">
            <a:avLst/>
          </a:prstGeom>
          <a:ln cap="flat" w="9525">
            <a:solidFill>
              <a:srgbClr val="345C72"/>
            </a:solidFill>
            <a:prstDash val="solid"/>
            <a:headEnd type="none" len="sm" w="sm"/>
            <a:tailEnd type="arrow" len="sm" w="med"/>
          </a:ln>
        </p:spPr>
      </p:sp>
      <p:sp>
        <p:nvSpPr>
          <p:cNvPr name="AutoShape 8" id="8"/>
          <p:cNvSpPr/>
          <p:nvPr/>
        </p:nvSpPr>
        <p:spPr>
          <a:xfrm>
            <a:off x="10337842" y="4955894"/>
            <a:ext cx="819643" cy="9525"/>
          </a:xfrm>
          <a:prstGeom prst="line">
            <a:avLst/>
          </a:prstGeom>
          <a:ln cap="flat" w="9525">
            <a:solidFill>
              <a:srgbClr val="345C72"/>
            </a:solidFill>
            <a:prstDash val="solid"/>
            <a:headEnd type="none" len="sm" w="sm"/>
            <a:tailEnd type="arrow" len="sm" w="med"/>
          </a:ln>
        </p:spPr>
      </p:sp>
      <p:grpSp>
        <p:nvGrpSpPr>
          <p:cNvPr name="Group 9" id="9"/>
          <p:cNvGrpSpPr/>
          <p:nvPr/>
        </p:nvGrpSpPr>
        <p:grpSpPr>
          <a:xfrm rot="0">
            <a:off x="7851225" y="4579033"/>
            <a:ext cx="2495550" cy="933450"/>
            <a:chOff x="0" y="0"/>
            <a:chExt cx="657264" cy="245847"/>
          </a:xfrm>
        </p:grpSpPr>
        <p:sp>
          <p:nvSpPr>
            <p:cNvPr name="Freeform 10" id="10"/>
            <p:cNvSpPr/>
            <p:nvPr/>
          </p:nvSpPr>
          <p:spPr>
            <a:xfrm flipH="false" flipV="false" rot="0">
              <a:off x="0" y="0"/>
              <a:ext cx="657264" cy="245847"/>
            </a:xfrm>
            <a:custGeom>
              <a:avLst/>
              <a:gdLst/>
              <a:ahLst/>
              <a:cxnLst/>
              <a:rect r="r" b="b" t="t" l="l"/>
              <a:pathLst>
                <a:path h="245847" w="657264">
                  <a:moveTo>
                    <a:pt x="0" y="0"/>
                  </a:moveTo>
                  <a:lnTo>
                    <a:pt x="657264" y="0"/>
                  </a:lnTo>
                  <a:lnTo>
                    <a:pt x="657264" y="245847"/>
                  </a:lnTo>
                  <a:lnTo>
                    <a:pt x="0" y="245847"/>
                  </a:lnTo>
                  <a:close/>
                </a:path>
              </a:pathLst>
            </a:custGeom>
            <a:solidFill>
              <a:srgbClr val="2A2E30"/>
            </a:solidFill>
            <a:ln w="9525" cap="sq">
              <a:solidFill>
                <a:srgbClr val="102B30"/>
              </a:solidFill>
              <a:prstDash val="solid"/>
              <a:miter/>
            </a:ln>
          </p:spPr>
        </p:sp>
        <p:sp>
          <p:nvSpPr>
            <p:cNvPr name="TextBox 11" id="11"/>
            <p:cNvSpPr txBox="true"/>
            <p:nvPr/>
          </p:nvSpPr>
          <p:spPr>
            <a:xfrm>
              <a:off x="0" y="-28575"/>
              <a:ext cx="657264" cy="274422"/>
            </a:xfrm>
            <a:prstGeom prst="rect">
              <a:avLst/>
            </a:prstGeom>
          </p:spPr>
          <p:txBody>
            <a:bodyPr anchor="ctr" rtlCol="false" tIns="254000" lIns="254000" bIns="254000" rIns="254000"/>
            <a:lstStyle/>
            <a:p>
              <a:pPr algn="ctr">
                <a:lnSpc>
                  <a:spcPts val="2100"/>
                </a:lnSpc>
              </a:pPr>
              <a:r>
                <a:rPr lang="en-US" sz="1500" spc="6">
                  <a:solidFill>
                    <a:srgbClr val="FFFFFF"/>
                  </a:solidFill>
                  <a:latin typeface="Barlow"/>
                  <a:ea typeface="Barlow"/>
                  <a:cs typeface="Barlow"/>
                  <a:sym typeface="Barlow"/>
                </a:rPr>
                <a:t>Add a related idea</a:t>
              </a:r>
            </a:p>
          </p:txBody>
        </p:sp>
      </p:grpSp>
      <p:grpSp>
        <p:nvGrpSpPr>
          <p:cNvPr name="Group 12" id="12"/>
          <p:cNvGrpSpPr/>
          <p:nvPr/>
        </p:nvGrpSpPr>
        <p:grpSpPr>
          <a:xfrm rot="0">
            <a:off x="14565616" y="3045402"/>
            <a:ext cx="2495550" cy="933450"/>
            <a:chOff x="0" y="0"/>
            <a:chExt cx="657264" cy="245847"/>
          </a:xfrm>
        </p:grpSpPr>
        <p:sp>
          <p:nvSpPr>
            <p:cNvPr name="Freeform 13" id="13"/>
            <p:cNvSpPr/>
            <p:nvPr/>
          </p:nvSpPr>
          <p:spPr>
            <a:xfrm flipH="false" flipV="false" rot="0">
              <a:off x="0" y="0"/>
              <a:ext cx="657264" cy="245847"/>
            </a:xfrm>
            <a:custGeom>
              <a:avLst/>
              <a:gdLst/>
              <a:ahLst/>
              <a:cxnLst/>
              <a:rect r="r" b="b" t="t" l="l"/>
              <a:pathLst>
                <a:path h="245847" w="657264">
                  <a:moveTo>
                    <a:pt x="0" y="0"/>
                  </a:moveTo>
                  <a:lnTo>
                    <a:pt x="657264" y="0"/>
                  </a:lnTo>
                  <a:lnTo>
                    <a:pt x="657264" y="245847"/>
                  </a:lnTo>
                  <a:lnTo>
                    <a:pt x="0" y="245847"/>
                  </a:lnTo>
                  <a:close/>
                </a:path>
              </a:pathLst>
            </a:custGeom>
            <a:solidFill>
              <a:srgbClr val="2A2E30"/>
            </a:solidFill>
            <a:ln w="9525" cap="sq">
              <a:solidFill>
                <a:srgbClr val="102B30"/>
              </a:solidFill>
              <a:prstDash val="solid"/>
              <a:miter/>
            </a:ln>
          </p:spPr>
        </p:sp>
        <p:sp>
          <p:nvSpPr>
            <p:cNvPr name="TextBox 14" id="14"/>
            <p:cNvSpPr txBox="true"/>
            <p:nvPr/>
          </p:nvSpPr>
          <p:spPr>
            <a:xfrm>
              <a:off x="0" y="-28575"/>
              <a:ext cx="657264" cy="274422"/>
            </a:xfrm>
            <a:prstGeom prst="rect">
              <a:avLst/>
            </a:prstGeom>
          </p:spPr>
          <p:txBody>
            <a:bodyPr anchor="ctr" rtlCol="false" tIns="254000" lIns="254000" bIns="254000" rIns="254000"/>
            <a:lstStyle/>
            <a:p>
              <a:pPr algn="ctr">
                <a:lnSpc>
                  <a:spcPts val="2100"/>
                </a:lnSpc>
              </a:pPr>
              <a:r>
                <a:rPr lang="en-US" sz="1500" spc="6">
                  <a:solidFill>
                    <a:srgbClr val="FFFFFF"/>
                  </a:solidFill>
                  <a:latin typeface="Barlow"/>
                  <a:ea typeface="Barlow"/>
                  <a:cs typeface="Barlow"/>
                  <a:sym typeface="Barlow"/>
                </a:rPr>
                <a:t>Add a related idea</a:t>
              </a:r>
            </a:p>
          </p:txBody>
        </p:sp>
      </p:grpSp>
      <p:grpSp>
        <p:nvGrpSpPr>
          <p:cNvPr name="Group 15" id="15"/>
          <p:cNvGrpSpPr/>
          <p:nvPr/>
        </p:nvGrpSpPr>
        <p:grpSpPr>
          <a:xfrm rot="0">
            <a:off x="10740820" y="6701775"/>
            <a:ext cx="2495550" cy="933450"/>
            <a:chOff x="0" y="0"/>
            <a:chExt cx="657264" cy="245847"/>
          </a:xfrm>
        </p:grpSpPr>
        <p:sp>
          <p:nvSpPr>
            <p:cNvPr name="Freeform 16" id="16"/>
            <p:cNvSpPr/>
            <p:nvPr/>
          </p:nvSpPr>
          <p:spPr>
            <a:xfrm flipH="false" flipV="false" rot="0">
              <a:off x="0" y="0"/>
              <a:ext cx="657264" cy="245847"/>
            </a:xfrm>
            <a:custGeom>
              <a:avLst/>
              <a:gdLst/>
              <a:ahLst/>
              <a:cxnLst/>
              <a:rect r="r" b="b" t="t" l="l"/>
              <a:pathLst>
                <a:path h="245847" w="657264">
                  <a:moveTo>
                    <a:pt x="0" y="0"/>
                  </a:moveTo>
                  <a:lnTo>
                    <a:pt x="657264" y="0"/>
                  </a:lnTo>
                  <a:lnTo>
                    <a:pt x="657264" y="245847"/>
                  </a:lnTo>
                  <a:lnTo>
                    <a:pt x="0" y="245847"/>
                  </a:lnTo>
                  <a:close/>
                </a:path>
              </a:pathLst>
            </a:custGeom>
            <a:solidFill>
              <a:srgbClr val="2A2E30"/>
            </a:solidFill>
            <a:ln w="9525" cap="sq">
              <a:solidFill>
                <a:srgbClr val="102B30"/>
              </a:solidFill>
              <a:prstDash val="solid"/>
              <a:miter/>
            </a:ln>
          </p:spPr>
        </p:sp>
        <p:sp>
          <p:nvSpPr>
            <p:cNvPr name="TextBox 17" id="17"/>
            <p:cNvSpPr txBox="true"/>
            <p:nvPr/>
          </p:nvSpPr>
          <p:spPr>
            <a:xfrm>
              <a:off x="0" y="-28575"/>
              <a:ext cx="657264" cy="274422"/>
            </a:xfrm>
            <a:prstGeom prst="rect">
              <a:avLst/>
            </a:prstGeom>
          </p:spPr>
          <p:txBody>
            <a:bodyPr anchor="ctr" rtlCol="false" tIns="254000" lIns="254000" bIns="254000" rIns="254000"/>
            <a:lstStyle/>
            <a:p>
              <a:pPr algn="ctr">
                <a:lnSpc>
                  <a:spcPts val="2100"/>
                </a:lnSpc>
              </a:pPr>
              <a:r>
                <a:rPr lang="en-US" sz="1500" spc="6">
                  <a:solidFill>
                    <a:srgbClr val="FFFFFF"/>
                  </a:solidFill>
                  <a:latin typeface="Barlow"/>
                  <a:ea typeface="Barlow"/>
                  <a:cs typeface="Barlow"/>
                  <a:sym typeface="Barlow"/>
                </a:rPr>
                <a:t>Add a related idea</a:t>
              </a:r>
            </a:p>
          </p:txBody>
        </p:sp>
      </p:grpSp>
      <p:grpSp>
        <p:nvGrpSpPr>
          <p:cNvPr name="Group 18" id="18"/>
          <p:cNvGrpSpPr/>
          <p:nvPr/>
        </p:nvGrpSpPr>
        <p:grpSpPr>
          <a:xfrm rot="0">
            <a:off x="14767795" y="5817938"/>
            <a:ext cx="2495550" cy="933450"/>
            <a:chOff x="0" y="0"/>
            <a:chExt cx="657264" cy="245847"/>
          </a:xfrm>
        </p:grpSpPr>
        <p:sp>
          <p:nvSpPr>
            <p:cNvPr name="Freeform 19" id="19"/>
            <p:cNvSpPr/>
            <p:nvPr/>
          </p:nvSpPr>
          <p:spPr>
            <a:xfrm flipH="false" flipV="false" rot="0">
              <a:off x="0" y="0"/>
              <a:ext cx="657264" cy="245847"/>
            </a:xfrm>
            <a:custGeom>
              <a:avLst/>
              <a:gdLst/>
              <a:ahLst/>
              <a:cxnLst/>
              <a:rect r="r" b="b" t="t" l="l"/>
              <a:pathLst>
                <a:path h="245847" w="657264">
                  <a:moveTo>
                    <a:pt x="0" y="0"/>
                  </a:moveTo>
                  <a:lnTo>
                    <a:pt x="657264" y="0"/>
                  </a:lnTo>
                  <a:lnTo>
                    <a:pt x="657264" y="245847"/>
                  </a:lnTo>
                  <a:lnTo>
                    <a:pt x="0" y="245847"/>
                  </a:lnTo>
                  <a:close/>
                </a:path>
              </a:pathLst>
            </a:custGeom>
            <a:solidFill>
              <a:srgbClr val="2A2E30"/>
            </a:solidFill>
            <a:ln w="9525" cap="sq">
              <a:solidFill>
                <a:srgbClr val="102B30"/>
              </a:solidFill>
              <a:prstDash val="solid"/>
              <a:miter/>
            </a:ln>
          </p:spPr>
        </p:sp>
        <p:sp>
          <p:nvSpPr>
            <p:cNvPr name="TextBox 20" id="20"/>
            <p:cNvSpPr txBox="true"/>
            <p:nvPr/>
          </p:nvSpPr>
          <p:spPr>
            <a:xfrm>
              <a:off x="0" y="-28575"/>
              <a:ext cx="657264" cy="274422"/>
            </a:xfrm>
            <a:prstGeom prst="rect">
              <a:avLst/>
            </a:prstGeom>
          </p:spPr>
          <p:txBody>
            <a:bodyPr anchor="ctr" rtlCol="false" tIns="254000" lIns="254000" bIns="254000" rIns="254000"/>
            <a:lstStyle/>
            <a:p>
              <a:pPr algn="ctr">
                <a:lnSpc>
                  <a:spcPts val="2100"/>
                </a:lnSpc>
              </a:pPr>
              <a:r>
                <a:rPr lang="en-US" sz="1500" spc="6">
                  <a:solidFill>
                    <a:srgbClr val="FFFFFF"/>
                  </a:solidFill>
                  <a:latin typeface="Barlow"/>
                  <a:ea typeface="Barlow"/>
                  <a:cs typeface="Barlow"/>
                  <a:sym typeface="Barlow"/>
                </a:rPr>
                <a:t>Add a related idea</a:t>
              </a:r>
            </a:p>
          </p:txBody>
        </p:sp>
      </p:grpSp>
      <p:grpSp>
        <p:nvGrpSpPr>
          <p:cNvPr name="Group 21" id="21"/>
          <p:cNvGrpSpPr/>
          <p:nvPr/>
        </p:nvGrpSpPr>
        <p:grpSpPr>
          <a:xfrm rot="0">
            <a:off x="11261989" y="1642267"/>
            <a:ext cx="2495550" cy="933450"/>
            <a:chOff x="0" y="0"/>
            <a:chExt cx="657264" cy="245847"/>
          </a:xfrm>
        </p:grpSpPr>
        <p:sp>
          <p:nvSpPr>
            <p:cNvPr name="Freeform 22" id="22"/>
            <p:cNvSpPr/>
            <p:nvPr/>
          </p:nvSpPr>
          <p:spPr>
            <a:xfrm flipH="false" flipV="false" rot="0">
              <a:off x="0" y="0"/>
              <a:ext cx="657264" cy="245847"/>
            </a:xfrm>
            <a:custGeom>
              <a:avLst/>
              <a:gdLst/>
              <a:ahLst/>
              <a:cxnLst/>
              <a:rect r="r" b="b" t="t" l="l"/>
              <a:pathLst>
                <a:path h="245847" w="657264">
                  <a:moveTo>
                    <a:pt x="0" y="0"/>
                  </a:moveTo>
                  <a:lnTo>
                    <a:pt x="657264" y="0"/>
                  </a:lnTo>
                  <a:lnTo>
                    <a:pt x="657264" y="245847"/>
                  </a:lnTo>
                  <a:lnTo>
                    <a:pt x="0" y="245847"/>
                  </a:lnTo>
                  <a:close/>
                </a:path>
              </a:pathLst>
            </a:custGeom>
            <a:solidFill>
              <a:srgbClr val="FFFFFF"/>
            </a:solidFill>
            <a:ln w="9525" cap="sq">
              <a:solidFill>
                <a:srgbClr val="102B30"/>
              </a:solidFill>
              <a:prstDash val="solid"/>
              <a:miter/>
            </a:ln>
          </p:spPr>
        </p:sp>
        <p:sp>
          <p:nvSpPr>
            <p:cNvPr name="TextBox 23" id="23"/>
            <p:cNvSpPr txBox="true"/>
            <p:nvPr/>
          </p:nvSpPr>
          <p:spPr>
            <a:xfrm>
              <a:off x="0" y="-28575"/>
              <a:ext cx="657264" cy="274422"/>
            </a:xfrm>
            <a:prstGeom prst="rect">
              <a:avLst/>
            </a:prstGeom>
          </p:spPr>
          <p:txBody>
            <a:bodyPr anchor="ctr" rtlCol="false" tIns="254000" lIns="254000" bIns="254000" rIns="254000"/>
            <a:lstStyle/>
            <a:p>
              <a:pPr algn="ctr">
                <a:lnSpc>
                  <a:spcPts val="2100"/>
                </a:lnSpc>
              </a:pPr>
              <a:r>
                <a:rPr lang="en-US" sz="1500" spc="6">
                  <a:solidFill>
                    <a:srgbClr val="2A2E30"/>
                  </a:solidFill>
                  <a:latin typeface="Barlow"/>
                  <a:ea typeface="Barlow"/>
                  <a:cs typeface="Barlow"/>
                  <a:sym typeface="Barlow"/>
                </a:rPr>
                <a:t>Add more sub-ideas</a:t>
              </a:r>
            </a:p>
          </p:txBody>
        </p:sp>
      </p:grpSp>
      <p:sp>
        <p:nvSpPr>
          <p:cNvPr name="AutoShape 24" id="24"/>
          <p:cNvSpPr/>
          <p:nvPr/>
        </p:nvSpPr>
        <p:spPr>
          <a:xfrm>
            <a:off x="13612991" y="2572435"/>
            <a:ext cx="1661110" cy="9525"/>
          </a:xfrm>
          <a:prstGeom prst="line">
            <a:avLst/>
          </a:prstGeom>
          <a:ln cap="flat" w="9525">
            <a:solidFill>
              <a:srgbClr val="345C72"/>
            </a:solidFill>
            <a:prstDash val="solid"/>
            <a:headEnd type="none" len="sm" w="sm"/>
            <a:tailEnd type="arrow" len="sm" w="med"/>
          </a:ln>
        </p:spPr>
      </p:sp>
      <p:grpSp>
        <p:nvGrpSpPr>
          <p:cNvPr name="Group 25" id="25"/>
          <p:cNvGrpSpPr/>
          <p:nvPr/>
        </p:nvGrpSpPr>
        <p:grpSpPr>
          <a:xfrm rot="0">
            <a:off x="14763079" y="1172582"/>
            <a:ext cx="2495550" cy="933450"/>
            <a:chOff x="0" y="0"/>
            <a:chExt cx="657264" cy="245847"/>
          </a:xfrm>
        </p:grpSpPr>
        <p:sp>
          <p:nvSpPr>
            <p:cNvPr name="Freeform 26" id="26"/>
            <p:cNvSpPr/>
            <p:nvPr/>
          </p:nvSpPr>
          <p:spPr>
            <a:xfrm flipH="false" flipV="false" rot="0">
              <a:off x="0" y="0"/>
              <a:ext cx="657264" cy="245847"/>
            </a:xfrm>
            <a:custGeom>
              <a:avLst/>
              <a:gdLst/>
              <a:ahLst/>
              <a:cxnLst/>
              <a:rect r="r" b="b" t="t" l="l"/>
              <a:pathLst>
                <a:path h="245847" w="657264">
                  <a:moveTo>
                    <a:pt x="0" y="0"/>
                  </a:moveTo>
                  <a:lnTo>
                    <a:pt x="657264" y="0"/>
                  </a:lnTo>
                  <a:lnTo>
                    <a:pt x="657264" y="245847"/>
                  </a:lnTo>
                  <a:lnTo>
                    <a:pt x="0" y="245847"/>
                  </a:lnTo>
                  <a:close/>
                </a:path>
              </a:pathLst>
            </a:custGeom>
            <a:solidFill>
              <a:srgbClr val="FFFFFF"/>
            </a:solidFill>
            <a:ln w="9525" cap="sq">
              <a:solidFill>
                <a:srgbClr val="102B30"/>
              </a:solidFill>
              <a:prstDash val="solid"/>
              <a:miter/>
            </a:ln>
          </p:spPr>
        </p:sp>
        <p:sp>
          <p:nvSpPr>
            <p:cNvPr name="TextBox 27" id="27"/>
            <p:cNvSpPr txBox="true"/>
            <p:nvPr/>
          </p:nvSpPr>
          <p:spPr>
            <a:xfrm>
              <a:off x="0" y="-28575"/>
              <a:ext cx="657264" cy="274422"/>
            </a:xfrm>
            <a:prstGeom prst="rect">
              <a:avLst/>
            </a:prstGeom>
          </p:spPr>
          <p:txBody>
            <a:bodyPr anchor="ctr" rtlCol="false" tIns="254000" lIns="254000" bIns="254000" rIns="254000"/>
            <a:lstStyle/>
            <a:p>
              <a:pPr algn="ctr">
                <a:lnSpc>
                  <a:spcPts val="2100"/>
                </a:lnSpc>
              </a:pPr>
              <a:r>
                <a:rPr lang="en-US" sz="1500" spc="6">
                  <a:solidFill>
                    <a:srgbClr val="2A2E30"/>
                  </a:solidFill>
                  <a:latin typeface="Barlow"/>
                  <a:ea typeface="Barlow"/>
                  <a:cs typeface="Barlow"/>
                  <a:sym typeface="Barlow"/>
                </a:rPr>
                <a:t>Add more sub-ideas</a:t>
              </a:r>
            </a:p>
          </p:txBody>
        </p:sp>
      </p:grpSp>
      <p:sp>
        <p:nvSpPr>
          <p:cNvPr name="AutoShape 28" id="28"/>
          <p:cNvSpPr/>
          <p:nvPr/>
        </p:nvSpPr>
        <p:spPr>
          <a:xfrm>
            <a:off x="15470600" y="2570955"/>
            <a:ext cx="948588" cy="9525"/>
          </a:xfrm>
          <a:prstGeom prst="line">
            <a:avLst/>
          </a:prstGeom>
          <a:ln cap="flat" w="9525">
            <a:solidFill>
              <a:srgbClr val="345C72"/>
            </a:solidFill>
            <a:prstDash val="solid"/>
            <a:headEnd type="none" len="sm" w="sm"/>
            <a:tailEnd type="arrow" len="sm" w="med"/>
          </a:ln>
        </p:spPr>
      </p:sp>
      <p:sp>
        <p:nvSpPr>
          <p:cNvPr name="AutoShape 29" id="29"/>
          <p:cNvSpPr/>
          <p:nvPr/>
        </p:nvSpPr>
        <p:spPr>
          <a:xfrm>
            <a:off x="10335426" y="2412983"/>
            <a:ext cx="1029448" cy="9525"/>
          </a:xfrm>
          <a:prstGeom prst="line">
            <a:avLst/>
          </a:prstGeom>
          <a:ln cap="flat" w="9525">
            <a:solidFill>
              <a:srgbClr val="345C72"/>
            </a:solidFill>
            <a:prstDash val="solid"/>
            <a:headEnd type="none" len="sm" w="sm"/>
            <a:tailEnd type="arrow" len="sm" w="med"/>
          </a:ln>
        </p:spPr>
      </p:sp>
      <p:sp>
        <p:nvSpPr>
          <p:cNvPr name="AutoShape 30" id="30"/>
          <p:cNvSpPr/>
          <p:nvPr/>
        </p:nvSpPr>
        <p:spPr>
          <a:xfrm>
            <a:off x="9412831" y="1918128"/>
            <a:ext cx="1867888" cy="9525"/>
          </a:xfrm>
          <a:prstGeom prst="line">
            <a:avLst/>
          </a:prstGeom>
          <a:ln cap="flat" w="9525">
            <a:solidFill>
              <a:srgbClr val="345C72"/>
            </a:solidFill>
            <a:prstDash val="solid"/>
            <a:headEnd type="none" len="sm" w="sm"/>
            <a:tailEnd type="arrow" len="sm" w="med"/>
          </a:ln>
        </p:spPr>
      </p:sp>
      <p:grpSp>
        <p:nvGrpSpPr>
          <p:cNvPr name="Group 31" id="31"/>
          <p:cNvGrpSpPr/>
          <p:nvPr/>
        </p:nvGrpSpPr>
        <p:grpSpPr>
          <a:xfrm rot="0">
            <a:off x="8873920" y="2726499"/>
            <a:ext cx="1866900" cy="946976"/>
            <a:chOff x="0" y="0"/>
            <a:chExt cx="491694" cy="249409"/>
          </a:xfrm>
        </p:grpSpPr>
        <p:sp>
          <p:nvSpPr>
            <p:cNvPr name="Freeform 32" id="32"/>
            <p:cNvSpPr/>
            <p:nvPr/>
          </p:nvSpPr>
          <p:spPr>
            <a:xfrm flipH="false" flipV="false" rot="0">
              <a:off x="0" y="0"/>
              <a:ext cx="491694" cy="249409"/>
            </a:xfrm>
            <a:custGeom>
              <a:avLst/>
              <a:gdLst/>
              <a:ahLst/>
              <a:cxnLst/>
              <a:rect r="r" b="b" t="t" l="l"/>
              <a:pathLst>
                <a:path h="249409" w="491694">
                  <a:moveTo>
                    <a:pt x="0" y="0"/>
                  </a:moveTo>
                  <a:lnTo>
                    <a:pt x="491694" y="0"/>
                  </a:lnTo>
                  <a:lnTo>
                    <a:pt x="491694" y="249409"/>
                  </a:lnTo>
                  <a:lnTo>
                    <a:pt x="0" y="249409"/>
                  </a:lnTo>
                  <a:close/>
                </a:path>
              </a:pathLst>
            </a:custGeom>
            <a:solidFill>
              <a:srgbClr val="FFFFFF"/>
            </a:solidFill>
            <a:ln w="9525" cap="sq">
              <a:solidFill>
                <a:srgbClr val="102B30"/>
              </a:solidFill>
              <a:prstDash val="solid"/>
              <a:miter/>
            </a:ln>
          </p:spPr>
        </p:sp>
        <p:sp>
          <p:nvSpPr>
            <p:cNvPr name="TextBox 33" id="33"/>
            <p:cNvSpPr txBox="true"/>
            <p:nvPr/>
          </p:nvSpPr>
          <p:spPr>
            <a:xfrm>
              <a:off x="0" y="-28575"/>
              <a:ext cx="491694" cy="277984"/>
            </a:xfrm>
            <a:prstGeom prst="rect">
              <a:avLst/>
            </a:prstGeom>
          </p:spPr>
          <p:txBody>
            <a:bodyPr anchor="ctr" rtlCol="false" tIns="254000" lIns="254000" bIns="254000" rIns="254000"/>
            <a:lstStyle/>
            <a:p>
              <a:pPr algn="ctr">
                <a:lnSpc>
                  <a:spcPts val="2100"/>
                </a:lnSpc>
              </a:pPr>
              <a:r>
                <a:rPr lang="en-US" sz="1500" spc="6">
                  <a:solidFill>
                    <a:srgbClr val="2A2E30"/>
                  </a:solidFill>
                  <a:latin typeface="Barlow"/>
                  <a:ea typeface="Barlow"/>
                  <a:cs typeface="Barlow"/>
                  <a:sym typeface="Barlow"/>
                </a:rPr>
                <a:t>Add even more sub-ideas</a:t>
              </a:r>
            </a:p>
          </p:txBody>
        </p:sp>
      </p:grpSp>
      <p:grpSp>
        <p:nvGrpSpPr>
          <p:cNvPr name="Group 34" id="34"/>
          <p:cNvGrpSpPr/>
          <p:nvPr/>
        </p:nvGrpSpPr>
        <p:grpSpPr>
          <a:xfrm rot="0">
            <a:off x="7564660" y="1263777"/>
            <a:ext cx="1866900" cy="946976"/>
            <a:chOff x="0" y="0"/>
            <a:chExt cx="491694" cy="249409"/>
          </a:xfrm>
        </p:grpSpPr>
        <p:sp>
          <p:nvSpPr>
            <p:cNvPr name="Freeform 35" id="35"/>
            <p:cNvSpPr/>
            <p:nvPr/>
          </p:nvSpPr>
          <p:spPr>
            <a:xfrm flipH="false" flipV="false" rot="0">
              <a:off x="0" y="0"/>
              <a:ext cx="491694" cy="249409"/>
            </a:xfrm>
            <a:custGeom>
              <a:avLst/>
              <a:gdLst/>
              <a:ahLst/>
              <a:cxnLst/>
              <a:rect r="r" b="b" t="t" l="l"/>
              <a:pathLst>
                <a:path h="249409" w="491694">
                  <a:moveTo>
                    <a:pt x="0" y="0"/>
                  </a:moveTo>
                  <a:lnTo>
                    <a:pt x="491694" y="0"/>
                  </a:lnTo>
                  <a:lnTo>
                    <a:pt x="491694" y="249409"/>
                  </a:lnTo>
                  <a:lnTo>
                    <a:pt x="0" y="249409"/>
                  </a:lnTo>
                  <a:close/>
                </a:path>
              </a:pathLst>
            </a:custGeom>
            <a:solidFill>
              <a:srgbClr val="FFFFFF"/>
            </a:solidFill>
            <a:ln w="9525" cap="sq">
              <a:solidFill>
                <a:srgbClr val="102B30"/>
              </a:solidFill>
              <a:prstDash val="solid"/>
              <a:miter/>
            </a:ln>
          </p:spPr>
        </p:sp>
        <p:sp>
          <p:nvSpPr>
            <p:cNvPr name="TextBox 36" id="36"/>
            <p:cNvSpPr txBox="true"/>
            <p:nvPr/>
          </p:nvSpPr>
          <p:spPr>
            <a:xfrm>
              <a:off x="0" y="-28575"/>
              <a:ext cx="491694" cy="277984"/>
            </a:xfrm>
            <a:prstGeom prst="rect">
              <a:avLst/>
            </a:prstGeom>
          </p:spPr>
          <p:txBody>
            <a:bodyPr anchor="ctr" rtlCol="false" tIns="254000" lIns="254000" bIns="254000" rIns="254000"/>
            <a:lstStyle/>
            <a:p>
              <a:pPr algn="ctr">
                <a:lnSpc>
                  <a:spcPts val="2100"/>
                </a:lnSpc>
              </a:pPr>
              <a:r>
                <a:rPr lang="en-US" sz="1500" spc="6">
                  <a:solidFill>
                    <a:srgbClr val="2A2E30"/>
                  </a:solidFill>
                  <a:latin typeface="Barlow"/>
                  <a:ea typeface="Barlow"/>
                  <a:cs typeface="Barlow"/>
                  <a:sym typeface="Barlow"/>
                </a:rPr>
                <a:t>Add even more sub-ideas</a:t>
              </a:r>
            </a:p>
          </p:txBody>
        </p:sp>
      </p:grpSp>
      <p:grpSp>
        <p:nvGrpSpPr>
          <p:cNvPr name="Group 37" id="37"/>
          <p:cNvGrpSpPr/>
          <p:nvPr/>
        </p:nvGrpSpPr>
        <p:grpSpPr>
          <a:xfrm rot="0">
            <a:off x="14062715" y="8118654"/>
            <a:ext cx="2495550" cy="933450"/>
            <a:chOff x="0" y="0"/>
            <a:chExt cx="657264" cy="245847"/>
          </a:xfrm>
        </p:grpSpPr>
        <p:sp>
          <p:nvSpPr>
            <p:cNvPr name="Freeform 38" id="38"/>
            <p:cNvSpPr/>
            <p:nvPr/>
          </p:nvSpPr>
          <p:spPr>
            <a:xfrm flipH="false" flipV="false" rot="0">
              <a:off x="0" y="0"/>
              <a:ext cx="657264" cy="245847"/>
            </a:xfrm>
            <a:custGeom>
              <a:avLst/>
              <a:gdLst/>
              <a:ahLst/>
              <a:cxnLst/>
              <a:rect r="r" b="b" t="t" l="l"/>
              <a:pathLst>
                <a:path h="245847" w="657264">
                  <a:moveTo>
                    <a:pt x="0" y="0"/>
                  </a:moveTo>
                  <a:lnTo>
                    <a:pt x="657264" y="0"/>
                  </a:lnTo>
                  <a:lnTo>
                    <a:pt x="657264" y="245847"/>
                  </a:lnTo>
                  <a:lnTo>
                    <a:pt x="0" y="245847"/>
                  </a:lnTo>
                  <a:close/>
                </a:path>
              </a:pathLst>
            </a:custGeom>
            <a:solidFill>
              <a:srgbClr val="FFFFFF"/>
            </a:solidFill>
            <a:ln w="9525" cap="sq">
              <a:solidFill>
                <a:srgbClr val="102B30"/>
              </a:solidFill>
              <a:prstDash val="solid"/>
              <a:miter/>
            </a:ln>
          </p:spPr>
        </p:sp>
        <p:sp>
          <p:nvSpPr>
            <p:cNvPr name="TextBox 39" id="39"/>
            <p:cNvSpPr txBox="true"/>
            <p:nvPr/>
          </p:nvSpPr>
          <p:spPr>
            <a:xfrm>
              <a:off x="0" y="-28575"/>
              <a:ext cx="657264" cy="274422"/>
            </a:xfrm>
            <a:prstGeom prst="rect">
              <a:avLst/>
            </a:prstGeom>
          </p:spPr>
          <p:txBody>
            <a:bodyPr anchor="ctr" rtlCol="false" tIns="254000" lIns="254000" bIns="254000" rIns="254000"/>
            <a:lstStyle/>
            <a:p>
              <a:pPr algn="ctr">
                <a:lnSpc>
                  <a:spcPts val="2100"/>
                </a:lnSpc>
              </a:pPr>
              <a:r>
                <a:rPr lang="en-US" sz="1500" spc="6">
                  <a:solidFill>
                    <a:srgbClr val="2A2E30"/>
                  </a:solidFill>
                  <a:latin typeface="Barlow"/>
                  <a:ea typeface="Barlow"/>
                  <a:cs typeface="Barlow"/>
                  <a:sym typeface="Barlow"/>
                </a:rPr>
                <a:t>Add more sub-ideas</a:t>
              </a:r>
            </a:p>
          </p:txBody>
        </p:sp>
      </p:grpSp>
      <p:sp>
        <p:nvSpPr>
          <p:cNvPr name="AutoShape 40" id="40"/>
          <p:cNvSpPr/>
          <p:nvPr/>
        </p:nvSpPr>
        <p:spPr>
          <a:xfrm>
            <a:off x="13089591" y="7638815"/>
            <a:ext cx="1684455" cy="9525"/>
          </a:xfrm>
          <a:prstGeom prst="line">
            <a:avLst/>
          </a:prstGeom>
          <a:ln cap="flat" w="9525">
            <a:solidFill>
              <a:srgbClr val="345C72"/>
            </a:solidFill>
            <a:prstDash val="solid"/>
            <a:headEnd type="none" len="sm" w="sm"/>
            <a:tailEnd type="arrow" len="sm" w="med"/>
          </a:ln>
        </p:spPr>
      </p:sp>
      <p:grpSp>
        <p:nvGrpSpPr>
          <p:cNvPr name="Group 41" id="41"/>
          <p:cNvGrpSpPr/>
          <p:nvPr/>
        </p:nvGrpSpPr>
        <p:grpSpPr>
          <a:xfrm rot="0">
            <a:off x="7425071" y="6952632"/>
            <a:ext cx="2495550" cy="933450"/>
            <a:chOff x="0" y="0"/>
            <a:chExt cx="657264" cy="245847"/>
          </a:xfrm>
        </p:grpSpPr>
        <p:sp>
          <p:nvSpPr>
            <p:cNvPr name="Freeform 42" id="42"/>
            <p:cNvSpPr/>
            <p:nvPr/>
          </p:nvSpPr>
          <p:spPr>
            <a:xfrm flipH="false" flipV="false" rot="0">
              <a:off x="0" y="0"/>
              <a:ext cx="657264" cy="245847"/>
            </a:xfrm>
            <a:custGeom>
              <a:avLst/>
              <a:gdLst/>
              <a:ahLst/>
              <a:cxnLst/>
              <a:rect r="r" b="b" t="t" l="l"/>
              <a:pathLst>
                <a:path h="245847" w="657264">
                  <a:moveTo>
                    <a:pt x="0" y="0"/>
                  </a:moveTo>
                  <a:lnTo>
                    <a:pt x="657264" y="0"/>
                  </a:lnTo>
                  <a:lnTo>
                    <a:pt x="657264" y="245847"/>
                  </a:lnTo>
                  <a:lnTo>
                    <a:pt x="0" y="245847"/>
                  </a:lnTo>
                  <a:close/>
                </a:path>
              </a:pathLst>
            </a:custGeom>
            <a:solidFill>
              <a:srgbClr val="FFFFFF"/>
            </a:solidFill>
            <a:ln w="9525" cap="sq">
              <a:solidFill>
                <a:srgbClr val="102B30"/>
              </a:solidFill>
              <a:prstDash val="solid"/>
              <a:miter/>
            </a:ln>
          </p:spPr>
        </p:sp>
        <p:sp>
          <p:nvSpPr>
            <p:cNvPr name="TextBox 43" id="43"/>
            <p:cNvSpPr txBox="true"/>
            <p:nvPr/>
          </p:nvSpPr>
          <p:spPr>
            <a:xfrm>
              <a:off x="0" y="-28575"/>
              <a:ext cx="657264" cy="274422"/>
            </a:xfrm>
            <a:prstGeom prst="rect">
              <a:avLst/>
            </a:prstGeom>
          </p:spPr>
          <p:txBody>
            <a:bodyPr anchor="ctr" rtlCol="false" tIns="254000" lIns="254000" bIns="254000" rIns="254000"/>
            <a:lstStyle/>
            <a:p>
              <a:pPr algn="ctr">
                <a:lnSpc>
                  <a:spcPts val="2100"/>
                </a:lnSpc>
              </a:pPr>
              <a:r>
                <a:rPr lang="en-US" sz="1500" spc="6">
                  <a:solidFill>
                    <a:srgbClr val="2A2E30"/>
                  </a:solidFill>
                  <a:latin typeface="Barlow"/>
                  <a:ea typeface="Barlow"/>
                  <a:cs typeface="Barlow"/>
                  <a:sym typeface="Barlow"/>
                </a:rPr>
                <a:t>Add more sub-ideas</a:t>
              </a:r>
            </a:p>
          </p:txBody>
        </p:sp>
      </p:grpSp>
      <p:sp>
        <p:nvSpPr>
          <p:cNvPr name="AutoShape 44" id="44"/>
          <p:cNvSpPr/>
          <p:nvPr/>
        </p:nvSpPr>
        <p:spPr>
          <a:xfrm>
            <a:off x="9901868" y="7289166"/>
            <a:ext cx="857704" cy="9525"/>
          </a:xfrm>
          <a:prstGeom prst="line">
            <a:avLst/>
          </a:prstGeom>
          <a:ln cap="flat" w="9525">
            <a:solidFill>
              <a:srgbClr val="345C72"/>
            </a:solidFill>
            <a:prstDash val="solid"/>
            <a:headEnd type="none" len="sm" w="sm"/>
            <a:tailEnd type="arrow" len="sm" w="med"/>
          </a:ln>
        </p:spPr>
      </p:sp>
      <p:sp>
        <p:nvSpPr>
          <p:cNvPr name="AutoShape 45" id="45"/>
          <p:cNvSpPr/>
          <p:nvPr/>
        </p:nvSpPr>
        <p:spPr>
          <a:xfrm>
            <a:off x="8617008" y="8149164"/>
            <a:ext cx="1340649" cy="9525"/>
          </a:xfrm>
          <a:prstGeom prst="line">
            <a:avLst/>
          </a:prstGeom>
          <a:ln cap="flat" w="9525">
            <a:solidFill>
              <a:srgbClr val="345C72"/>
            </a:solidFill>
            <a:prstDash val="solid"/>
            <a:headEnd type="none" len="sm" w="sm"/>
            <a:tailEnd type="arrow" len="sm" w="med"/>
          </a:ln>
        </p:spPr>
      </p:sp>
      <p:sp>
        <p:nvSpPr>
          <p:cNvPr name="AutoShape 46" id="46"/>
          <p:cNvSpPr/>
          <p:nvPr/>
        </p:nvSpPr>
        <p:spPr>
          <a:xfrm>
            <a:off x="8068579" y="8096439"/>
            <a:ext cx="680849" cy="9525"/>
          </a:xfrm>
          <a:prstGeom prst="line">
            <a:avLst/>
          </a:prstGeom>
          <a:ln cap="flat" w="9525">
            <a:solidFill>
              <a:srgbClr val="345C72"/>
            </a:solidFill>
            <a:prstDash val="solid"/>
            <a:headEnd type="none" len="sm" w="sm"/>
            <a:tailEnd type="arrow" len="sm" w="med"/>
          </a:ln>
        </p:spPr>
      </p:sp>
      <p:grpSp>
        <p:nvGrpSpPr>
          <p:cNvPr name="Group 47" id="47"/>
          <p:cNvGrpSpPr/>
          <p:nvPr/>
        </p:nvGrpSpPr>
        <p:grpSpPr>
          <a:xfrm rot="0">
            <a:off x="9901820" y="8355633"/>
            <a:ext cx="1866900" cy="946976"/>
            <a:chOff x="0" y="0"/>
            <a:chExt cx="491694" cy="249409"/>
          </a:xfrm>
        </p:grpSpPr>
        <p:sp>
          <p:nvSpPr>
            <p:cNvPr name="Freeform 48" id="48"/>
            <p:cNvSpPr/>
            <p:nvPr/>
          </p:nvSpPr>
          <p:spPr>
            <a:xfrm flipH="false" flipV="false" rot="0">
              <a:off x="0" y="0"/>
              <a:ext cx="491694" cy="249409"/>
            </a:xfrm>
            <a:custGeom>
              <a:avLst/>
              <a:gdLst/>
              <a:ahLst/>
              <a:cxnLst/>
              <a:rect r="r" b="b" t="t" l="l"/>
              <a:pathLst>
                <a:path h="249409" w="491694">
                  <a:moveTo>
                    <a:pt x="0" y="0"/>
                  </a:moveTo>
                  <a:lnTo>
                    <a:pt x="491694" y="0"/>
                  </a:lnTo>
                  <a:lnTo>
                    <a:pt x="491694" y="249409"/>
                  </a:lnTo>
                  <a:lnTo>
                    <a:pt x="0" y="249409"/>
                  </a:lnTo>
                  <a:close/>
                </a:path>
              </a:pathLst>
            </a:custGeom>
            <a:solidFill>
              <a:srgbClr val="FFFFFF"/>
            </a:solidFill>
            <a:ln w="9525" cap="sq">
              <a:solidFill>
                <a:srgbClr val="102B30"/>
              </a:solidFill>
              <a:prstDash val="solid"/>
              <a:miter/>
            </a:ln>
          </p:spPr>
        </p:sp>
        <p:sp>
          <p:nvSpPr>
            <p:cNvPr name="TextBox 49" id="49"/>
            <p:cNvSpPr txBox="true"/>
            <p:nvPr/>
          </p:nvSpPr>
          <p:spPr>
            <a:xfrm>
              <a:off x="0" y="-28575"/>
              <a:ext cx="491694" cy="277984"/>
            </a:xfrm>
            <a:prstGeom prst="rect">
              <a:avLst/>
            </a:prstGeom>
          </p:spPr>
          <p:txBody>
            <a:bodyPr anchor="ctr" rtlCol="false" tIns="254000" lIns="254000" bIns="254000" rIns="254000"/>
            <a:lstStyle/>
            <a:p>
              <a:pPr algn="ctr">
                <a:lnSpc>
                  <a:spcPts val="2100"/>
                </a:lnSpc>
              </a:pPr>
              <a:r>
                <a:rPr lang="en-US" sz="1500" spc="6">
                  <a:solidFill>
                    <a:srgbClr val="2A2E30"/>
                  </a:solidFill>
                  <a:latin typeface="Barlow"/>
                  <a:ea typeface="Barlow"/>
                  <a:cs typeface="Barlow"/>
                  <a:sym typeface="Barlow"/>
                </a:rPr>
                <a:t>Add even more sub-ideas</a:t>
              </a:r>
            </a:p>
          </p:txBody>
        </p:sp>
      </p:grpSp>
      <p:grpSp>
        <p:nvGrpSpPr>
          <p:cNvPr name="Group 50" id="50"/>
          <p:cNvGrpSpPr/>
          <p:nvPr/>
        </p:nvGrpSpPr>
        <p:grpSpPr>
          <a:xfrm rot="0">
            <a:off x="6631565" y="8316320"/>
            <a:ext cx="1866900" cy="946976"/>
            <a:chOff x="0" y="0"/>
            <a:chExt cx="491694" cy="249409"/>
          </a:xfrm>
        </p:grpSpPr>
        <p:sp>
          <p:nvSpPr>
            <p:cNvPr name="Freeform 51" id="51"/>
            <p:cNvSpPr/>
            <p:nvPr/>
          </p:nvSpPr>
          <p:spPr>
            <a:xfrm flipH="false" flipV="false" rot="0">
              <a:off x="0" y="0"/>
              <a:ext cx="491694" cy="249409"/>
            </a:xfrm>
            <a:custGeom>
              <a:avLst/>
              <a:gdLst/>
              <a:ahLst/>
              <a:cxnLst/>
              <a:rect r="r" b="b" t="t" l="l"/>
              <a:pathLst>
                <a:path h="249409" w="491694">
                  <a:moveTo>
                    <a:pt x="0" y="0"/>
                  </a:moveTo>
                  <a:lnTo>
                    <a:pt x="491694" y="0"/>
                  </a:lnTo>
                  <a:lnTo>
                    <a:pt x="491694" y="249409"/>
                  </a:lnTo>
                  <a:lnTo>
                    <a:pt x="0" y="249409"/>
                  </a:lnTo>
                  <a:close/>
                </a:path>
              </a:pathLst>
            </a:custGeom>
            <a:solidFill>
              <a:srgbClr val="FFFFFF"/>
            </a:solidFill>
            <a:ln w="9525" cap="sq">
              <a:solidFill>
                <a:srgbClr val="102B30"/>
              </a:solidFill>
              <a:prstDash val="solid"/>
              <a:miter/>
            </a:ln>
          </p:spPr>
        </p:sp>
        <p:sp>
          <p:nvSpPr>
            <p:cNvPr name="TextBox 52" id="52"/>
            <p:cNvSpPr txBox="true"/>
            <p:nvPr/>
          </p:nvSpPr>
          <p:spPr>
            <a:xfrm>
              <a:off x="0" y="-28575"/>
              <a:ext cx="491694" cy="277984"/>
            </a:xfrm>
            <a:prstGeom prst="rect">
              <a:avLst/>
            </a:prstGeom>
          </p:spPr>
          <p:txBody>
            <a:bodyPr anchor="ctr" rtlCol="false" tIns="254000" lIns="254000" bIns="254000" rIns="254000"/>
            <a:lstStyle/>
            <a:p>
              <a:pPr algn="ctr">
                <a:lnSpc>
                  <a:spcPts val="2100"/>
                </a:lnSpc>
              </a:pPr>
              <a:r>
                <a:rPr lang="en-US" sz="1500" spc="6">
                  <a:solidFill>
                    <a:srgbClr val="2A2E30"/>
                  </a:solidFill>
                  <a:latin typeface="Barlow"/>
                  <a:ea typeface="Barlow"/>
                  <a:cs typeface="Barlow"/>
                  <a:sym typeface="Barlow"/>
                </a:rPr>
                <a:t>Add even more sub-ideas</a:t>
              </a:r>
            </a:p>
          </p:txBody>
        </p:sp>
      </p:grpSp>
      <p:sp>
        <p:nvSpPr>
          <p:cNvPr name="TextBox 53" id="53"/>
          <p:cNvSpPr txBox="true"/>
          <p:nvPr/>
        </p:nvSpPr>
        <p:spPr>
          <a:xfrm rot="0">
            <a:off x="1028700" y="1028700"/>
            <a:ext cx="5602865" cy="2057400"/>
          </a:xfrm>
          <a:prstGeom prst="rect">
            <a:avLst/>
          </a:prstGeom>
        </p:spPr>
        <p:txBody>
          <a:bodyPr anchor="t" rtlCol="false" tIns="0" lIns="0" bIns="0" rIns="0">
            <a:spAutoFit/>
          </a:bodyPr>
          <a:lstStyle/>
          <a:p>
            <a:pPr algn="l">
              <a:lnSpc>
                <a:spcPts val="8163"/>
              </a:lnSpc>
            </a:pPr>
            <a:r>
              <a:rPr lang="en-US" b="true" sz="6802">
                <a:solidFill>
                  <a:srgbClr val="2A2E30"/>
                </a:solidFill>
                <a:latin typeface="Barlow Bold"/>
                <a:ea typeface="Barlow Bold"/>
                <a:cs typeface="Barlow Bold"/>
                <a:sym typeface="Barlow Bold"/>
              </a:rPr>
              <a:t>Collaborate on a Whiteboard</a:t>
            </a:r>
          </a:p>
        </p:txBody>
      </p:sp>
      <p:grpSp>
        <p:nvGrpSpPr>
          <p:cNvPr name="Group 54" id="54"/>
          <p:cNvGrpSpPr/>
          <p:nvPr/>
        </p:nvGrpSpPr>
        <p:grpSpPr>
          <a:xfrm rot="0">
            <a:off x="1028700" y="6059889"/>
            <a:ext cx="4625304" cy="3198411"/>
            <a:chOff x="0" y="0"/>
            <a:chExt cx="3489396" cy="2412927"/>
          </a:xfrm>
        </p:grpSpPr>
        <p:sp>
          <p:nvSpPr>
            <p:cNvPr name="Freeform 55" id="55"/>
            <p:cNvSpPr/>
            <p:nvPr/>
          </p:nvSpPr>
          <p:spPr>
            <a:xfrm flipH="false" flipV="false" rot="0">
              <a:off x="0" y="0"/>
              <a:ext cx="3489396" cy="2412927"/>
            </a:xfrm>
            <a:custGeom>
              <a:avLst/>
              <a:gdLst/>
              <a:ahLst/>
              <a:cxnLst/>
              <a:rect r="r" b="b" t="t" l="l"/>
              <a:pathLst>
                <a:path h="2412927" w="3489396">
                  <a:moveTo>
                    <a:pt x="50215" y="0"/>
                  </a:moveTo>
                  <a:lnTo>
                    <a:pt x="3439182" y="0"/>
                  </a:lnTo>
                  <a:cubicBezTo>
                    <a:pt x="3452499" y="0"/>
                    <a:pt x="3465271" y="5290"/>
                    <a:pt x="3474688" y="14708"/>
                  </a:cubicBezTo>
                  <a:cubicBezTo>
                    <a:pt x="3484106" y="24125"/>
                    <a:pt x="3489396" y="36897"/>
                    <a:pt x="3489396" y="50215"/>
                  </a:cubicBezTo>
                  <a:lnTo>
                    <a:pt x="3489396" y="2362713"/>
                  </a:lnTo>
                  <a:cubicBezTo>
                    <a:pt x="3489396" y="2390446"/>
                    <a:pt x="3466914" y="2412927"/>
                    <a:pt x="3439182" y="2412927"/>
                  </a:cubicBezTo>
                  <a:lnTo>
                    <a:pt x="50215" y="2412927"/>
                  </a:lnTo>
                  <a:cubicBezTo>
                    <a:pt x="36897" y="2412927"/>
                    <a:pt x="24125" y="2407637"/>
                    <a:pt x="14708" y="2398220"/>
                  </a:cubicBezTo>
                  <a:cubicBezTo>
                    <a:pt x="5290" y="2388803"/>
                    <a:pt x="0" y="2376031"/>
                    <a:pt x="0" y="2362713"/>
                  </a:cubicBezTo>
                  <a:lnTo>
                    <a:pt x="0" y="50215"/>
                  </a:lnTo>
                  <a:cubicBezTo>
                    <a:pt x="0" y="36897"/>
                    <a:pt x="5290" y="24125"/>
                    <a:pt x="14708" y="14708"/>
                  </a:cubicBezTo>
                  <a:cubicBezTo>
                    <a:pt x="24125" y="5290"/>
                    <a:pt x="36897" y="0"/>
                    <a:pt x="50215" y="0"/>
                  </a:cubicBezTo>
                  <a:close/>
                </a:path>
              </a:pathLst>
            </a:custGeom>
            <a:solidFill>
              <a:srgbClr val="FFFFFF"/>
            </a:solidFill>
            <a:ln w="9525" cap="rnd">
              <a:solidFill>
                <a:srgbClr val="102B30"/>
              </a:solidFill>
              <a:prstDash val="solid"/>
              <a:round/>
            </a:ln>
          </p:spPr>
        </p:sp>
        <p:sp>
          <p:nvSpPr>
            <p:cNvPr name="TextBox 56" id="56"/>
            <p:cNvSpPr txBox="true"/>
            <p:nvPr/>
          </p:nvSpPr>
          <p:spPr>
            <a:xfrm>
              <a:off x="0" y="-28575"/>
              <a:ext cx="3489396" cy="2441502"/>
            </a:xfrm>
            <a:prstGeom prst="rect">
              <a:avLst/>
            </a:prstGeom>
          </p:spPr>
          <p:txBody>
            <a:bodyPr anchor="ctr" rtlCol="false" tIns="190500" lIns="190500" bIns="190500" rIns="190500"/>
            <a:lstStyle/>
            <a:p>
              <a:pPr algn="l">
                <a:lnSpc>
                  <a:spcPts val="2240"/>
                </a:lnSpc>
              </a:pPr>
              <a:r>
                <a:rPr lang="en-US" sz="1600" spc="6">
                  <a:solidFill>
                    <a:srgbClr val="2A2E30"/>
                  </a:solidFill>
                  <a:latin typeface="Barlow"/>
                  <a:ea typeface="Barlow"/>
                  <a:cs typeface="Barlow"/>
                  <a:sym typeface="Barlow"/>
                </a:rPr>
                <a:t>Tip: Collaboration makes teamwork easier! Click "Share" and invite your teammates to fill this up. Use this page for bulletins, brainstorms, and other fun team ideas. </a:t>
              </a:r>
            </a:p>
            <a:p>
              <a:pPr algn="l">
                <a:lnSpc>
                  <a:spcPts val="2240"/>
                </a:lnSpc>
              </a:pPr>
            </a:p>
            <a:p>
              <a:pPr algn="l">
                <a:lnSpc>
                  <a:spcPts val="2240"/>
                </a:lnSpc>
              </a:pPr>
              <a:r>
                <a:rPr lang="en-US" sz="1600" spc="6">
                  <a:solidFill>
                    <a:srgbClr val="2A2E30"/>
                  </a:solidFill>
                  <a:latin typeface="Barlow"/>
                  <a:ea typeface="Barlow"/>
                  <a:cs typeface="Barlow"/>
                  <a:sym typeface="Barlow"/>
                </a:rPr>
                <a:t>Right-click on the background of the slide, or on the thumbnail below, for the option to expand this page into a whiteboard for more space!</a:t>
              </a:r>
            </a:p>
          </p:txBody>
        </p:sp>
      </p:grpSp>
    </p:spTree>
  </p:cSld>
  <p:clrMapOvr>
    <a:masterClrMapping/>
  </p:clrMapOvr>
</p:sld>
</file>

<file path=ppt/slides/slide4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2259234"/>
            <a:ext cx="5578317" cy="5768531"/>
            <a:chOff x="0" y="0"/>
            <a:chExt cx="7437757" cy="7691375"/>
          </a:xfrm>
        </p:grpSpPr>
        <p:sp>
          <p:nvSpPr>
            <p:cNvPr name="TextBox 3" id="3"/>
            <p:cNvSpPr txBox="true"/>
            <p:nvPr/>
          </p:nvSpPr>
          <p:spPr>
            <a:xfrm rot="0">
              <a:off x="0" y="0"/>
              <a:ext cx="7437757" cy="3962400"/>
            </a:xfrm>
            <a:prstGeom prst="rect">
              <a:avLst/>
            </a:prstGeom>
          </p:spPr>
          <p:txBody>
            <a:bodyPr anchor="t" rtlCol="false" tIns="0" lIns="0" bIns="0" rIns="0">
              <a:spAutoFit/>
            </a:bodyPr>
            <a:lstStyle/>
            <a:p>
              <a:pPr algn="l">
                <a:lnSpc>
                  <a:spcPts val="11760"/>
                </a:lnSpc>
              </a:pPr>
              <a:r>
                <a:rPr lang="en-US" b="true" sz="9800">
                  <a:solidFill>
                    <a:srgbClr val="345C72"/>
                  </a:solidFill>
                  <a:latin typeface="Barlow Bold"/>
                  <a:ea typeface="Barlow Bold"/>
                  <a:cs typeface="Barlow Bold"/>
                  <a:sym typeface="Barlow Bold"/>
                </a:rPr>
                <a:t>Resource Page</a:t>
              </a:r>
            </a:p>
          </p:txBody>
        </p:sp>
        <p:sp>
          <p:nvSpPr>
            <p:cNvPr name="TextBox 4" id="4"/>
            <p:cNvSpPr txBox="true"/>
            <p:nvPr/>
          </p:nvSpPr>
          <p:spPr>
            <a:xfrm rot="0">
              <a:off x="0" y="4220084"/>
              <a:ext cx="7437757" cy="3471291"/>
            </a:xfrm>
            <a:prstGeom prst="rect">
              <a:avLst/>
            </a:prstGeom>
          </p:spPr>
          <p:txBody>
            <a:bodyPr anchor="t" rtlCol="false" tIns="0" lIns="0" bIns="0" rIns="0">
              <a:spAutoFit/>
            </a:bodyPr>
            <a:lstStyle/>
            <a:p>
              <a:pPr algn="l">
                <a:lnSpc>
                  <a:spcPts val="4224"/>
                </a:lnSpc>
              </a:pPr>
              <a:r>
                <a:rPr lang="en-US" sz="2400" spc="9">
                  <a:solidFill>
                    <a:srgbClr val="2A2E30"/>
                  </a:solidFill>
                  <a:latin typeface="Barlow"/>
                  <a:ea typeface="Barlow"/>
                  <a:cs typeface="Barlow"/>
                  <a:sym typeface="Barlow"/>
                </a:rPr>
                <a:t>Use these design resources in your Canva Presentation. Happy designing! </a:t>
              </a:r>
            </a:p>
            <a:p>
              <a:pPr algn="l">
                <a:lnSpc>
                  <a:spcPts val="4224"/>
                </a:lnSpc>
              </a:pPr>
            </a:p>
            <a:p>
              <a:pPr algn="l">
                <a:lnSpc>
                  <a:spcPts val="4224"/>
                </a:lnSpc>
              </a:pPr>
              <a:r>
                <a:rPr lang="en-US" sz="2400" spc="9">
                  <a:solidFill>
                    <a:srgbClr val="2A2E30"/>
                  </a:solidFill>
                  <a:latin typeface="Barlow"/>
                  <a:ea typeface="Barlow"/>
                  <a:cs typeface="Barlow"/>
                  <a:sym typeface="Barlow"/>
                </a:rPr>
                <a:t>Don't forget to delete or hide this page before presenting.</a:t>
              </a:r>
            </a:p>
          </p:txBody>
        </p:sp>
      </p:grpSp>
      <p:grpSp>
        <p:nvGrpSpPr>
          <p:cNvPr name="Group 5" id="5"/>
          <p:cNvGrpSpPr/>
          <p:nvPr/>
        </p:nvGrpSpPr>
        <p:grpSpPr>
          <a:xfrm rot="0">
            <a:off x="11469614" y="3827910"/>
            <a:ext cx="2515458" cy="251545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45C72"/>
            </a:solidFill>
          </p:spPr>
        </p:sp>
        <p:sp>
          <p:nvSpPr>
            <p:cNvPr name="TextBox 7" id="7"/>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0">
            <a:off x="8386145" y="6742842"/>
            <a:ext cx="2515458" cy="251545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156965" y="0"/>
                  </a:moveTo>
                  <a:lnTo>
                    <a:pt x="655835" y="0"/>
                  </a:lnTo>
                  <a:cubicBezTo>
                    <a:pt x="742525" y="0"/>
                    <a:pt x="812800" y="70275"/>
                    <a:pt x="812800" y="156965"/>
                  </a:cubicBezTo>
                  <a:lnTo>
                    <a:pt x="812800" y="655835"/>
                  </a:lnTo>
                  <a:cubicBezTo>
                    <a:pt x="812800" y="742525"/>
                    <a:pt x="742525" y="812800"/>
                    <a:pt x="655835" y="812800"/>
                  </a:cubicBezTo>
                  <a:lnTo>
                    <a:pt x="156965" y="812800"/>
                  </a:lnTo>
                  <a:cubicBezTo>
                    <a:pt x="70275" y="812800"/>
                    <a:pt x="0" y="742525"/>
                    <a:pt x="0" y="655835"/>
                  </a:cubicBezTo>
                  <a:lnTo>
                    <a:pt x="0" y="156965"/>
                  </a:lnTo>
                  <a:cubicBezTo>
                    <a:pt x="0" y="70275"/>
                    <a:pt x="70275" y="0"/>
                    <a:pt x="156965" y="0"/>
                  </a:cubicBezTo>
                  <a:close/>
                </a:path>
              </a:pathLst>
            </a:custGeom>
            <a:solidFill>
              <a:srgbClr val="345C72"/>
            </a:solidFill>
          </p:spPr>
        </p:sp>
        <p:sp>
          <p:nvSpPr>
            <p:cNvPr name="TextBox 10" id="10"/>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0">
            <a:off x="11675370" y="951689"/>
            <a:ext cx="2515458" cy="251545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C72"/>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0">
            <a:off x="11495694" y="6742842"/>
            <a:ext cx="2874809" cy="2515458"/>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345C72"/>
            </a:solidFill>
          </p:spPr>
        </p:sp>
        <p:sp>
          <p:nvSpPr>
            <p:cNvPr name="TextBox 16" id="16"/>
            <p:cNvSpPr txBox="true"/>
            <p:nvPr/>
          </p:nvSpPr>
          <p:spPr>
            <a:xfrm>
              <a:off x="127000" y="301625"/>
              <a:ext cx="558800" cy="358775"/>
            </a:xfrm>
            <a:prstGeom prst="rect">
              <a:avLst/>
            </a:prstGeom>
          </p:spPr>
          <p:txBody>
            <a:bodyPr anchor="ctr" rtlCol="false" tIns="50800" lIns="50800" bIns="50800" rIns="50800"/>
            <a:lstStyle/>
            <a:p>
              <a:pPr algn="ctr">
                <a:lnSpc>
                  <a:spcPts val="2100"/>
                </a:lnSpc>
              </a:pPr>
            </a:p>
          </p:txBody>
        </p:sp>
      </p:grpSp>
      <p:grpSp>
        <p:nvGrpSpPr>
          <p:cNvPr name="Group 17" id="17"/>
          <p:cNvGrpSpPr/>
          <p:nvPr/>
        </p:nvGrpSpPr>
        <p:grpSpPr>
          <a:xfrm rot="0">
            <a:off x="14618416" y="3985127"/>
            <a:ext cx="2515458" cy="2201025"/>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45C72"/>
            </a:solidFill>
          </p:spPr>
        </p:sp>
        <p:sp>
          <p:nvSpPr>
            <p:cNvPr name="TextBox 19" id="19"/>
            <p:cNvSpPr txBox="true"/>
            <p:nvPr/>
          </p:nvSpPr>
          <p:spPr>
            <a:xfrm>
              <a:off x="127000" y="22225"/>
              <a:ext cx="558800" cy="358775"/>
            </a:xfrm>
            <a:prstGeom prst="rect">
              <a:avLst/>
            </a:prstGeom>
          </p:spPr>
          <p:txBody>
            <a:bodyPr anchor="ctr" rtlCol="false" tIns="50800" lIns="50800" bIns="50800" rIns="50800"/>
            <a:lstStyle/>
            <a:p>
              <a:pPr algn="ctr">
                <a:lnSpc>
                  <a:spcPts val="2100"/>
                </a:lnSpc>
              </a:pPr>
            </a:p>
          </p:txBody>
        </p:sp>
      </p:grpSp>
      <p:grpSp>
        <p:nvGrpSpPr>
          <p:cNvPr name="Group 20" id="20"/>
          <p:cNvGrpSpPr/>
          <p:nvPr/>
        </p:nvGrpSpPr>
        <p:grpSpPr>
          <a:xfrm rot="0">
            <a:off x="14618416" y="6742842"/>
            <a:ext cx="2515458" cy="251545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45C72"/>
            </a:solidFill>
          </p:spPr>
        </p:sp>
        <p:sp>
          <p:nvSpPr>
            <p:cNvPr name="TextBox 22" id="22"/>
            <p:cNvSpPr txBox="true"/>
            <p:nvPr/>
          </p:nvSpPr>
          <p:spPr>
            <a:xfrm>
              <a:off x="139700" y="111125"/>
              <a:ext cx="533400" cy="561975"/>
            </a:xfrm>
            <a:prstGeom prst="rect">
              <a:avLst/>
            </a:prstGeom>
          </p:spPr>
          <p:txBody>
            <a:bodyPr anchor="ctr" rtlCol="false" tIns="50800" lIns="50800" bIns="50800" rIns="50800"/>
            <a:lstStyle/>
            <a:p>
              <a:pPr algn="ctr">
                <a:lnSpc>
                  <a:spcPts val="2100"/>
                </a:lnSpc>
              </a:pPr>
            </a:p>
          </p:txBody>
        </p:sp>
      </p:grpSp>
      <p:grpSp>
        <p:nvGrpSpPr>
          <p:cNvPr name="Group 23" id="23"/>
          <p:cNvGrpSpPr/>
          <p:nvPr/>
        </p:nvGrpSpPr>
        <p:grpSpPr>
          <a:xfrm rot="0">
            <a:off x="14618416" y="1580553"/>
            <a:ext cx="2515458" cy="1257729"/>
            <a:chOff x="0" y="0"/>
            <a:chExt cx="812800" cy="406400"/>
          </a:xfrm>
        </p:grpSpPr>
        <p:sp>
          <p:nvSpPr>
            <p:cNvPr name="Freeform 24" id="24"/>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345C72"/>
            </a:solidFill>
          </p:spPr>
        </p:sp>
        <p:sp>
          <p:nvSpPr>
            <p:cNvPr name="TextBox 25" id="25"/>
            <p:cNvSpPr txBox="true"/>
            <p:nvPr/>
          </p:nvSpPr>
          <p:spPr>
            <a:xfrm>
              <a:off x="0" y="-28575"/>
              <a:ext cx="812800" cy="434975"/>
            </a:xfrm>
            <a:prstGeom prst="rect">
              <a:avLst/>
            </a:prstGeom>
          </p:spPr>
          <p:txBody>
            <a:bodyPr anchor="ctr" rtlCol="false" tIns="50800" lIns="50800" bIns="50800" rIns="50800"/>
            <a:lstStyle/>
            <a:p>
              <a:pPr algn="ctr">
                <a:lnSpc>
                  <a:spcPts val="2100"/>
                </a:lnSpc>
              </a:pPr>
            </a:p>
          </p:txBody>
        </p:sp>
      </p:grpSp>
      <p:sp>
        <p:nvSpPr>
          <p:cNvPr name="AutoShape 26" id="26"/>
          <p:cNvSpPr/>
          <p:nvPr/>
        </p:nvSpPr>
        <p:spPr>
          <a:xfrm rot="0">
            <a:off x="8210818" y="2031659"/>
            <a:ext cx="2515458" cy="0"/>
          </a:xfrm>
          <a:prstGeom prst="line">
            <a:avLst/>
          </a:prstGeom>
          <a:ln cap="flat" w="9525">
            <a:solidFill>
              <a:srgbClr val="2A2E30"/>
            </a:solidFill>
            <a:prstDash val="sysDash"/>
            <a:headEnd type="none" len="sm" w="sm"/>
            <a:tailEnd type="none" len="sm" w="sm"/>
          </a:ln>
        </p:spPr>
      </p:sp>
      <p:sp>
        <p:nvSpPr>
          <p:cNvPr name="AutoShape 27" id="27"/>
          <p:cNvSpPr/>
          <p:nvPr/>
        </p:nvSpPr>
        <p:spPr>
          <a:xfrm rot="0">
            <a:off x="8210818" y="2597448"/>
            <a:ext cx="2515458" cy="0"/>
          </a:xfrm>
          <a:prstGeom prst="line">
            <a:avLst/>
          </a:prstGeom>
          <a:ln cap="flat" w="9525">
            <a:solidFill>
              <a:srgbClr val="2A2E30"/>
            </a:solidFill>
            <a:prstDash val="sysDot"/>
            <a:headEnd type="none" len="sm" w="sm"/>
            <a:tailEnd type="none" len="sm" w="sm"/>
          </a:ln>
        </p:spPr>
      </p:sp>
      <p:sp>
        <p:nvSpPr>
          <p:cNvPr name="AutoShape 28" id="28"/>
          <p:cNvSpPr/>
          <p:nvPr/>
        </p:nvSpPr>
        <p:spPr>
          <a:xfrm rot="0">
            <a:off x="8210818" y="3163238"/>
            <a:ext cx="2515458" cy="0"/>
          </a:xfrm>
          <a:prstGeom prst="line">
            <a:avLst/>
          </a:prstGeom>
          <a:ln cap="flat" w="9525">
            <a:solidFill>
              <a:srgbClr val="2A2E30"/>
            </a:solidFill>
            <a:prstDash val="solid"/>
            <a:headEnd type="none" len="sm" w="sm"/>
            <a:tailEnd type="triangle" len="med" w="lg"/>
          </a:ln>
        </p:spPr>
      </p:sp>
      <p:grpSp>
        <p:nvGrpSpPr>
          <p:cNvPr name="Group 29" id="29"/>
          <p:cNvGrpSpPr/>
          <p:nvPr/>
        </p:nvGrpSpPr>
        <p:grpSpPr>
          <a:xfrm rot="0">
            <a:off x="8210818" y="3772914"/>
            <a:ext cx="2625451" cy="262545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lnTo>
                    <a:pt x="445826" y="33348"/>
                  </a:lnTo>
                  <a:lnTo>
                    <a:pt x="491360" y="8881"/>
                  </a:lnTo>
                  <a:lnTo>
                    <a:pt x="522953" y="49652"/>
                  </a:lnTo>
                  <a:lnTo>
                    <a:pt x="572609" y="35135"/>
                  </a:lnTo>
                  <a:lnTo>
                    <a:pt x="594986" y="81548"/>
                  </a:lnTo>
                  <a:lnTo>
                    <a:pt x="646591" y="77616"/>
                  </a:lnTo>
                  <a:lnTo>
                    <a:pt x="658778" y="127641"/>
                  </a:lnTo>
                  <a:lnTo>
                    <a:pt x="710077" y="134465"/>
                  </a:lnTo>
                  <a:lnTo>
                    <a:pt x="711539" y="185918"/>
                  </a:lnTo>
                  <a:lnTo>
                    <a:pt x="760292" y="203200"/>
                  </a:lnTo>
                  <a:lnTo>
                    <a:pt x="750965" y="253830"/>
                  </a:lnTo>
                  <a:lnTo>
                    <a:pt x="795038" y="280816"/>
                  </a:lnTo>
                  <a:lnTo>
                    <a:pt x="775331" y="328411"/>
                  </a:lnTo>
                  <a:lnTo>
                    <a:pt x="812800" y="363920"/>
                  </a:lnTo>
                  <a:lnTo>
                    <a:pt x="783573" y="406400"/>
                  </a:lnTo>
                  <a:lnTo>
                    <a:pt x="812800" y="448880"/>
                  </a:lnTo>
                  <a:lnTo>
                    <a:pt x="775331" y="484389"/>
                  </a:lnTo>
                  <a:lnTo>
                    <a:pt x="795038" y="531984"/>
                  </a:lnTo>
                  <a:lnTo>
                    <a:pt x="750965" y="558970"/>
                  </a:lnTo>
                  <a:lnTo>
                    <a:pt x="760292" y="609600"/>
                  </a:lnTo>
                  <a:lnTo>
                    <a:pt x="711539" y="626882"/>
                  </a:lnTo>
                  <a:lnTo>
                    <a:pt x="710077" y="678335"/>
                  </a:lnTo>
                  <a:lnTo>
                    <a:pt x="658778" y="685159"/>
                  </a:lnTo>
                  <a:lnTo>
                    <a:pt x="646591" y="735184"/>
                  </a:lnTo>
                  <a:lnTo>
                    <a:pt x="594986" y="731252"/>
                  </a:lnTo>
                  <a:lnTo>
                    <a:pt x="572609" y="777665"/>
                  </a:lnTo>
                  <a:lnTo>
                    <a:pt x="522953" y="763148"/>
                  </a:lnTo>
                  <a:lnTo>
                    <a:pt x="491360" y="803919"/>
                  </a:lnTo>
                  <a:lnTo>
                    <a:pt x="445826" y="779452"/>
                  </a:lnTo>
                  <a:lnTo>
                    <a:pt x="406400" y="812800"/>
                  </a:lnTo>
                  <a:lnTo>
                    <a:pt x="366974" y="779452"/>
                  </a:lnTo>
                  <a:lnTo>
                    <a:pt x="321440" y="803919"/>
                  </a:lnTo>
                  <a:lnTo>
                    <a:pt x="289847" y="763148"/>
                  </a:lnTo>
                  <a:lnTo>
                    <a:pt x="240191" y="777665"/>
                  </a:lnTo>
                  <a:lnTo>
                    <a:pt x="217814" y="731252"/>
                  </a:lnTo>
                  <a:lnTo>
                    <a:pt x="166209" y="735184"/>
                  </a:lnTo>
                  <a:lnTo>
                    <a:pt x="154022" y="685159"/>
                  </a:lnTo>
                  <a:lnTo>
                    <a:pt x="102722" y="678335"/>
                  </a:lnTo>
                  <a:lnTo>
                    <a:pt x="101260" y="626882"/>
                  </a:lnTo>
                  <a:lnTo>
                    <a:pt x="52509" y="609600"/>
                  </a:lnTo>
                  <a:lnTo>
                    <a:pt x="61835" y="558970"/>
                  </a:lnTo>
                  <a:lnTo>
                    <a:pt x="17762" y="531984"/>
                  </a:lnTo>
                  <a:lnTo>
                    <a:pt x="37469" y="484389"/>
                  </a:lnTo>
                  <a:lnTo>
                    <a:pt x="0" y="448880"/>
                  </a:lnTo>
                  <a:lnTo>
                    <a:pt x="29227" y="406400"/>
                  </a:lnTo>
                  <a:lnTo>
                    <a:pt x="0" y="363920"/>
                  </a:lnTo>
                  <a:lnTo>
                    <a:pt x="37469" y="328411"/>
                  </a:lnTo>
                  <a:lnTo>
                    <a:pt x="17762" y="280816"/>
                  </a:lnTo>
                  <a:lnTo>
                    <a:pt x="61835" y="253830"/>
                  </a:lnTo>
                  <a:lnTo>
                    <a:pt x="52509" y="203200"/>
                  </a:lnTo>
                  <a:lnTo>
                    <a:pt x="101260" y="185918"/>
                  </a:lnTo>
                  <a:lnTo>
                    <a:pt x="102722" y="134465"/>
                  </a:lnTo>
                  <a:lnTo>
                    <a:pt x="154022" y="127641"/>
                  </a:lnTo>
                  <a:lnTo>
                    <a:pt x="166209" y="77616"/>
                  </a:lnTo>
                  <a:lnTo>
                    <a:pt x="217814" y="81548"/>
                  </a:lnTo>
                  <a:lnTo>
                    <a:pt x="240191" y="35135"/>
                  </a:lnTo>
                  <a:lnTo>
                    <a:pt x="289847" y="49652"/>
                  </a:lnTo>
                  <a:lnTo>
                    <a:pt x="321440" y="8881"/>
                  </a:lnTo>
                  <a:lnTo>
                    <a:pt x="366974" y="33348"/>
                  </a:lnTo>
                  <a:lnTo>
                    <a:pt x="406400" y="0"/>
                  </a:lnTo>
                  <a:close/>
                </a:path>
              </a:pathLst>
            </a:custGeom>
            <a:solidFill>
              <a:srgbClr val="345C72"/>
            </a:solidFill>
          </p:spPr>
        </p:sp>
        <p:sp>
          <p:nvSpPr>
            <p:cNvPr name="TextBox 31" id="31"/>
            <p:cNvSpPr txBox="true"/>
            <p:nvPr/>
          </p:nvSpPr>
          <p:spPr>
            <a:xfrm>
              <a:off x="152400" y="123825"/>
              <a:ext cx="508000" cy="536575"/>
            </a:xfrm>
            <a:prstGeom prst="rect">
              <a:avLst/>
            </a:prstGeom>
          </p:spPr>
          <p:txBody>
            <a:bodyPr anchor="ctr" rtlCol="false" tIns="50800" lIns="50800" bIns="50800" rIns="50800"/>
            <a:lstStyle/>
            <a:p>
              <a:pPr algn="ctr">
                <a:lnSpc>
                  <a:spcPts val="2100"/>
                </a:lnSpc>
              </a:pPr>
            </a:p>
          </p:txBody>
        </p:sp>
      </p:grpSp>
      <p:sp>
        <p:nvSpPr>
          <p:cNvPr name="AutoShape 32" id="32"/>
          <p:cNvSpPr/>
          <p:nvPr/>
        </p:nvSpPr>
        <p:spPr>
          <a:xfrm rot="0">
            <a:off x="8210818" y="1465869"/>
            <a:ext cx="2515458" cy="0"/>
          </a:xfrm>
          <a:prstGeom prst="line">
            <a:avLst/>
          </a:prstGeom>
          <a:ln cap="flat" w="9525">
            <a:solidFill>
              <a:srgbClr val="2A2E30"/>
            </a:solidFill>
            <a:prstDash val="solid"/>
            <a:headEnd type="none" len="sm" w="sm"/>
            <a:tailEnd type="none" len="sm" w="sm"/>
          </a:ln>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78397" y="1736821"/>
            <a:ext cx="637676" cy="460286"/>
          </a:xfrm>
          <a:custGeom>
            <a:avLst/>
            <a:gdLst/>
            <a:ahLst/>
            <a:cxnLst/>
            <a:rect r="r" b="b" t="t" l="l"/>
            <a:pathLst>
              <a:path h="460286" w="637676">
                <a:moveTo>
                  <a:pt x="0" y="0"/>
                </a:moveTo>
                <a:lnTo>
                  <a:pt x="637677" y="0"/>
                </a:lnTo>
                <a:lnTo>
                  <a:pt x="637677" y="460286"/>
                </a:lnTo>
                <a:lnTo>
                  <a:pt x="0" y="460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01798" y="1634749"/>
            <a:ext cx="506174" cy="664429"/>
          </a:xfrm>
          <a:custGeom>
            <a:avLst/>
            <a:gdLst/>
            <a:ahLst/>
            <a:cxnLst/>
            <a:rect r="r" b="b" t="t" l="l"/>
            <a:pathLst>
              <a:path h="664429" w="506174">
                <a:moveTo>
                  <a:pt x="0" y="0"/>
                </a:moveTo>
                <a:lnTo>
                  <a:pt x="506174" y="0"/>
                </a:lnTo>
                <a:lnTo>
                  <a:pt x="506174" y="664430"/>
                </a:lnTo>
                <a:lnTo>
                  <a:pt x="0" y="664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598123" y="1685785"/>
            <a:ext cx="573835" cy="562358"/>
          </a:xfrm>
          <a:custGeom>
            <a:avLst/>
            <a:gdLst/>
            <a:ahLst/>
            <a:cxnLst/>
            <a:rect r="r" b="b" t="t" l="l"/>
            <a:pathLst>
              <a:path h="562358" w="573835">
                <a:moveTo>
                  <a:pt x="0" y="0"/>
                </a:moveTo>
                <a:lnTo>
                  <a:pt x="573835" y="0"/>
                </a:lnTo>
                <a:lnTo>
                  <a:pt x="573835" y="562358"/>
                </a:lnTo>
                <a:lnTo>
                  <a:pt x="0" y="5623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625834" y="1634749"/>
            <a:ext cx="443356" cy="664429"/>
          </a:xfrm>
          <a:custGeom>
            <a:avLst/>
            <a:gdLst/>
            <a:ahLst/>
            <a:cxnLst/>
            <a:rect r="r" b="b" t="t" l="l"/>
            <a:pathLst>
              <a:path h="664429" w="443356">
                <a:moveTo>
                  <a:pt x="0" y="0"/>
                </a:moveTo>
                <a:lnTo>
                  <a:pt x="443356" y="0"/>
                </a:lnTo>
                <a:lnTo>
                  <a:pt x="443356" y="664430"/>
                </a:lnTo>
                <a:lnTo>
                  <a:pt x="0" y="6644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098795" y="1681883"/>
            <a:ext cx="540100" cy="570163"/>
          </a:xfrm>
          <a:custGeom>
            <a:avLst/>
            <a:gdLst/>
            <a:ahLst/>
            <a:cxnLst/>
            <a:rect r="r" b="b" t="t" l="l"/>
            <a:pathLst>
              <a:path h="570163" w="540100">
                <a:moveTo>
                  <a:pt x="0" y="0"/>
                </a:moveTo>
                <a:lnTo>
                  <a:pt x="540099" y="0"/>
                </a:lnTo>
                <a:lnTo>
                  <a:pt x="540099" y="570162"/>
                </a:lnTo>
                <a:lnTo>
                  <a:pt x="0" y="5701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4922" y="1634749"/>
            <a:ext cx="591946" cy="664429"/>
          </a:xfrm>
          <a:custGeom>
            <a:avLst/>
            <a:gdLst/>
            <a:ahLst/>
            <a:cxnLst/>
            <a:rect r="r" b="b" t="t" l="l"/>
            <a:pathLst>
              <a:path h="664429" w="591946">
                <a:moveTo>
                  <a:pt x="0" y="0"/>
                </a:moveTo>
                <a:lnTo>
                  <a:pt x="591946" y="0"/>
                </a:lnTo>
                <a:lnTo>
                  <a:pt x="591946" y="664430"/>
                </a:lnTo>
                <a:lnTo>
                  <a:pt x="0" y="6644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8672651" y="8069686"/>
            <a:ext cx="643423" cy="500700"/>
          </a:xfrm>
          <a:custGeom>
            <a:avLst/>
            <a:gdLst/>
            <a:ahLst/>
            <a:cxnLst/>
            <a:rect r="r" b="b" t="t" l="l"/>
            <a:pathLst>
              <a:path h="500700" w="643423">
                <a:moveTo>
                  <a:pt x="0" y="0"/>
                </a:moveTo>
                <a:lnTo>
                  <a:pt x="643423" y="0"/>
                </a:lnTo>
                <a:lnTo>
                  <a:pt x="643423" y="500700"/>
                </a:lnTo>
                <a:lnTo>
                  <a:pt x="0" y="5007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0321999" y="7987821"/>
            <a:ext cx="265772" cy="664429"/>
          </a:xfrm>
          <a:custGeom>
            <a:avLst/>
            <a:gdLst/>
            <a:ahLst/>
            <a:cxnLst/>
            <a:rect r="r" b="b" t="t" l="l"/>
            <a:pathLst>
              <a:path h="664429" w="265772">
                <a:moveTo>
                  <a:pt x="0" y="0"/>
                </a:moveTo>
                <a:lnTo>
                  <a:pt x="265772" y="0"/>
                </a:lnTo>
                <a:lnTo>
                  <a:pt x="265772" y="664430"/>
                </a:lnTo>
                <a:lnTo>
                  <a:pt x="0" y="66443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1543407" y="8086483"/>
            <a:ext cx="683268" cy="467107"/>
          </a:xfrm>
          <a:custGeom>
            <a:avLst/>
            <a:gdLst/>
            <a:ahLst/>
            <a:cxnLst/>
            <a:rect r="r" b="b" t="t" l="l"/>
            <a:pathLst>
              <a:path h="467107" w="683268">
                <a:moveTo>
                  <a:pt x="0" y="0"/>
                </a:moveTo>
                <a:lnTo>
                  <a:pt x="683267" y="0"/>
                </a:lnTo>
                <a:lnTo>
                  <a:pt x="683267" y="467106"/>
                </a:lnTo>
                <a:lnTo>
                  <a:pt x="0" y="46710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4564698" y="8038764"/>
            <a:ext cx="565628" cy="562543"/>
          </a:xfrm>
          <a:custGeom>
            <a:avLst/>
            <a:gdLst/>
            <a:ahLst/>
            <a:cxnLst/>
            <a:rect r="r" b="b" t="t" l="l"/>
            <a:pathLst>
              <a:path h="562543" w="565628">
                <a:moveTo>
                  <a:pt x="0" y="0"/>
                </a:moveTo>
                <a:lnTo>
                  <a:pt x="565628" y="0"/>
                </a:lnTo>
                <a:lnTo>
                  <a:pt x="565628" y="562544"/>
                </a:lnTo>
                <a:lnTo>
                  <a:pt x="0" y="56254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3247435" y="7987821"/>
            <a:ext cx="242819" cy="664429"/>
          </a:xfrm>
          <a:custGeom>
            <a:avLst/>
            <a:gdLst/>
            <a:ahLst/>
            <a:cxnLst/>
            <a:rect r="r" b="b" t="t" l="l"/>
            <a:pathLst>
              <a:path h="664429" w="242819">
                <a:moveTo>
                  <a:pt x="0" y="0"/>
                </a:moveTo>
                <a:lnTo>
                  <a:pt x="242819" y="0"/>
                </a:lnTo>
                <a:lnTo>
                  <a:pt x="242819" y="664430"/>
                </a:lnTo>
                <a:lnTo>
                  <a:pt x="0" y="66443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6014922" y="8035364"/>
            <a:ext cx="591946" cy="569344"/>
          </a:xfrm>
          <a:custGeom>
            <a:avLst/>
            <a:gdLst/>
            <a:ahLst/>
            <a:cxnLst/>
            <a:rect r="r" b="b" t="t" l="l"/>
            <a:pathLst>
              <a:path h="569344" w="591946">
                <a:moveTo>
                  <a:pt x="0" y="0"/>
                </a:moveTo>
                <a:lnTo>
                  <a:pt x="591946" y="0"/>
                </a:lnTo>
                <a:lnTo>
                  <a:pt x="591946" y="569344"/>
                </a:lnTo>
                <a:lnTo>
                  <a:pt x="0" y="56934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8805759" y="6399553"/>
            <a:ext cx="382953" cy="664429"/>
          </a:xfrm>
          <a:custGeom>
            <a:avLst/>
            <a:gdLst/>
            <a:ahLst/>
            <a:cxnLst/>
            <a:rect r="r" b="b" t="t" l="l"/>
            <a:pathLst>
              <a:path h="664429" w="382953">
                <a:moveTo>
                  <a:pt x="0" y="0"/>
                </a:moveTo>
                <a:lnTo>
                  <a:pt x="382953" y="0"/>
                </a:lnTo>
                <a:lnTo>
                  <a:pt x="382953" y="664430"/>
                </a:lnTo>
                <a:lnTo>
                  <a:pt x="0" y="66443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0222939" y="6399553"/>
            <a:ext cx="463892" cy="664429"/>
          </a:xfrm>
          <a:custGeom>
            <a:avLst/>
            <a:gdLst/>
            <a:ahLst/>
            <a:cxnLst/>
            <a:rect r="r" b="b" t="t" l="l"/>
            <a:pathLst>
              <a:path h="664429" w="463892">
                <a:moveTo>
                  <a:pt x="0" y="0"/>
                </a:moveTo>
                <a:lnTo>
                  <a:pt x="463892" y="0"/>
                </a:lnTo>
                <a:lnTo>
                  <a:pt x="463892" y="664430"/>
                </a:lnTo>
                <a:lnTo>
                  <a:pt x="0" y="664430"/>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11635578" y="6399553"/>
            <a:ext cx="498926" cy="664429"/>
          </a:xfrm>
          <a:custGeom>
            <a:avLst/>
            <a:gdLst/>
            <a:ahLst/>
            <a:cxnLst/>
            <a:rect r="r" b="b" t="t" l="l"/>
            <a:pathLst>
              <a:path h="664429" w="498926">
                <a:moveTo>
                  <a:pt x="0" y="0"/>
                </a:moveTo>
                <a:lnTo>
                  <a:pt x="498925" y="0"/>
                </a:lnTo>
                <a:lnTo>
                  <a:pt x="498925" y="664430"/>
                </a:lnTo>
                <a:lnTo>
                  <a:pt x="0" y="66443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4591405" y="6399553"/>
            <a:ext cx="512215" cy="664429"/>
          </a:xfrm>
          <a:custGeom>
            <a:avLst/>
            <a:gdLst/>
            <a:ahLst/>
            <a:cxnLst/>
            <a:rect r="r" b="b" t="t" l="l"/>
            <a:pathLst>
              <a:path h="664429" w="512215">
                <a:moveTo>
                  <a:pt x="0" y="0"/>
                </a:moveTo>
                <a:lnTo>
                  <a:pt x="512214" y="0"/>
                </a:lnTo>
                <a:lnTo>
                  <a:pt x="512214" y="664430"/>
                </a:lnTo>
                <a:lnTo>
                  <a:pt x="0" y="664430"/>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3222670" y="6399553"/>
            <a:ext cx="292349" cy="664429"/>
          </a:xfrm>
          <a:custGeom>
            <a:avLst/>
            <a:gdLst/>
            <a:ahLst/>
            <a:cxnLst/>
            <a:rect r="r" b="b" t="t" l="l"/>
            <a:pathLst>
              <a:path h="664429" w="292349">
                <a:moveTo>
                  <a:pt x="0" y="0"/>
                </a:moveTo>
                <a:lnTo>
                  <a:pt x="292349" y="0"/>
                </a:lnTo>
                <a:lnTo>
                  <a:pt x="292349" y="664430"/>
                </a:lnTo>
                <a:lnTo>
                  <a:pt x="0" y="664430"/>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6052096" y="6472969"/>
            <a:ext cx="517597" cy="517597"/>
          </a:xfrm>
          <a:custGeom>
            <a:avLst/>
            <a:gdLst/>
            <a:ahLst/>
            <a:cxnLst/>
            <a:rect r="r" b="b" t="t" l="l"/>
            <a:pathLst>
              <a:path h="517597" w="517597">
                <a:moveTo>
                  <a:pt x="0" y="0"/>
                </a:moveTo>
                <a:lnTo>
                  <a:pt x="517598" y="0"/>
                </a:lnTo>
                <a:lnTo>
                  <a:pt x="517598" y="517598"/>
                </a:lnTo>
                <a:lnTo>
                  <a:pt x="0" y="517598"/>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8697612" y="4851504"/>
            <a:ext cx="599246" cy="583992"/>
          </a:xfrm>
          <a:custGeom>
            <a:avLst/>
            <a:gdLst/>
            <a:ahLst/>
            <a:cxnLst/>
            <a:rect r="r" b="b" t="t" l="l"/>
            <a:pathLst>
              <a:path h="583992" w="599246">
                <a:moveTo>
                  <a:pt x="0" y="0"/>
                </a:moveTo>
                <a:lnTo>
                  <a:pt x="599246" y="0"/>
                </a:lnTo>
                <a:lnTo>
                  <a:pt x="599246" y="583992"/>
                </a:lnTo>
                <a:lnTo>
                  <a:pt x="0" y="583992"/>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10210858" y="4811285"/>
            <a:ext cx="488053" cy="664429"/>
          </a:xfrm>
          <a:custGeom>
            <a:avLst/>
            <a:gdLst/>
            <a:ahLst/>
            <a:cxnLst/>
            <a:rect r="r" b="b" t="t" l="l"/>
            <a:pathLst>
              <a:path h="664429" w="488053">
                <a:moveTo>
                  <a:pt x="0" y="0"/>
                </a:moveTo>
                <a:lnTo>
                  <a:pt x="488053" y="0"/>
                </a:lnTo>
                <a:lnTo>
                  <a:pt x="488053" y="664430"/>
                </a:lnTo>
                <a:lnTo>
                  <a:pt x="0" y="664430"/>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11589672" y="4811285"/>
            <a:ext cx="590738" cy="664429"/>
          </a:xfrm>
          <a:custGeom>
            <a:avLst/>
            <a:gdLst/>
            <a:ahLst/>
            <a:cxnLst/>
            <a:rect r="r" b="b" t="t" l="l"/>
            <a:pathLst>
              <a:path h="664429" w="590738">
                <a:moveTo>
                  <a:pt x="0" y="0"/>
                </a:moveTo>
                <a:lnTo>
                  <a:pt x="590738" y="0"/>
                </a:lnTo>
                <a:lnTo>
                  <a:pt x="590738" y="664430"/>
                </a:lnTo>
                <a:lnTo>
                  <a:pt x="0" y="664430"/>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4587780" y="4811285"/>
            <a:ext cx="519463" cy="664429"/>
          </a:xfrm>
          <a:custGeom>
            <a:avLst/>
            <a:gdLst/>
            <a:ahLst/>
            <a:cxnLst/>
            <a:rect r="r" b="b" t="t" l="l"/>
            <a:pathLst>
              <a:path h="664429" w="519463">
                <a:moveTo>
                  <a:pt x="0" y="0"/>
                </a:moveTo>
                <a:lnTo>
                  <a:pt x="519463" y="0"/>
                </a:lnTo>
                <a:lnTo>
                  <a:pt x="519463" y="664430"/>
                </a:lnTo>
                <a:lnTo>
                  <a:pt x="0" y="6644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3024095" y="4865193"/>
            <a:ext cx="689500" cy="556614"/>
          </a:xfrm>
          <a:custGeom>
            <a:avLst/>
            <a:gdLst/>
            <a:ahLst/>
            <a:cxnLst/>
            <a:rect r="r" b="b" t="t" l="l"/>
            <a:pathLst>
              <a:path h="556614" w="689500">
                <a:moveTo>
                  <a:pt x="0" y="0"/>
                </a:moveTo>
                <a:lnTo>
                  <a:pt x="689499" y="0"/>
                </a:lnTo>
                <a:lnTo>
                  <a:pt x="689499" y="556614"/>
                </a:lnTo>
                <a:lnTo>
                  <a:pt x="0" y="556614"/>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5981429" y="4909879"/>
            <a:ext cx="658931" cy="467242"/>
          </a:xfrm>
          <a:custGeom>
            <a:avLst/>
            <a:gdLst/>
            <a:ahLst/>
            <a:cxnLst/>
            <a:rect r="r" b="b" t="t" l="l"/>
            <a:pathLst>
              <a:path h="467242" w="658931">
                <a:moveTo>
                  <a:pt x="0" y="0"/>
                </a:moveTo>
                <a:lnTo>
                  <a:pt x="658932" y="0"/>
                </a:lnTo>
                <a:lnTo>
                  <a:pt x="658932" y="467242"/>
                </a:lnTo>
                <a:lnTo>
                  <a:pt x="0" y="467242"/>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8628108" y="3223017"/>
            <a:ext cx="738255" cy="664429"/>
          </a:xfrm>
          <a:custGeom>
            <a:avLst/>
            <a:gdLst/>
            <a:ahLst/>
            <a:cxnLst/>
            <a:rect r="r" b="b" t="t" l="l"/>
            <a:pathLst>
              <a:path h="664429" w="738255">
                <a:moveTo>
                  <a:pt x="0" y="0"/>
                </a:moveTo>
                <a:lnTo>
                  <a:pt x="738255" y="0"/>
                </a:lnTo>
                <a:lnTo>
                  <a:pt x="738255" y="664430"/>
                </a:lnTo>
                <a:lnTo>
                  <a:pt x="0" y="664430"/>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10163783" y="3255969"/>
            <a:ext cx="582204" cy="598527"/>
          </a:xfrm>
          <a:custGeom>
            <a:avLst/>
            <a:gdLst/>
            <a:ahLst/>
            <a:cxnLst/>
            <a:rect r="r" b="b" t="t" l="l"/>
            <a:pathLst>
              <a:path h="598527" w="582204">
                <a:moveTo>
                  <a:pt x="0" y="0"/>
                </a:moveTo>
                <a:lnTo>
                  <a:pt x="582203" y="0"/>
                </a:lnTo>
                <a:lnTo>
                  <a:pt x="582203" y="598527"/>
                </a:lnTo>
                <a:lnTo>
                  <a:pt x="0" y="598527"/>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11576232" y="3255969"/>
            <a:ext cx="617617" cy="598527"/>
          </a:xfrm>
          <a:custGeom>
            <a:avLst/>
            <a:gdLst/>
            <a:ahLst/>
            <a:cxnLst/>
            <a:rect r="r" b="b" t="t" l="l"/>
            <a:pathLst>
              <a:path h="598527" w="617617">
                <a:moveTo>
                  <a:pt x="0" y="0"/>
                </a:moveTo>
                <a:lnTo>
                  <a:pt x="617617" y="0"/>
                </a:lnTo>
                <a:lnTo>
                  <a:pt x="617617" y="598527"/>
                </a:lnTo>
                <a:lnTo>
                  <a:pt x="0" y="598527"/>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14511015" y="3223017"/>
            <a:ext cx="672995" cy="664429"/>
          </a:xfrm>
          <a:custGeom>
            <a:avLst/>
            <a:gdLst/>
            <a:ahLst/>
            <a:cxnLst/>
            <a:rect r="r" b="b" t="t" l="l"/>
            <a:pathLst>
              <a:path h="664429" w="672995">
                <a:moveTo>
                  <a:pt x="0" y="0"/>
                </a:moveTo>
                <a:lnTo>
                  <a:pt x="672994" y="0"/>
                </a:lnTo>
                <a:lnTo>
                  <a:pt x="672994" y="664430"/>
                </a:lnTo>
                <a:lnTo>
                  <a:pt x="0" y="664430"/>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13119985" y="3223017"/>
            <a:ext cx="497718" cy="664429"/>
          </a:xfrm>
          <a:custGeom>
            <a:avLst/>
            <a:gdLst/>
            <a:ahLst/>
            <a:cxnLst/>
            <a:rect r="r" b="b" t="t" l="l"/>
            <a:pathLst>
              <a:path h="664429" w="497718">
                <a:moveTo>
                  <a:pt x="0" y="0"/>
                </a:moveTo>
                <a:lnTo>
                  <a:pt x="497718" y="0"/>
                </a:lnTo>
                <a:lnTo>
                  <a:pt x="497718" y="664430"/>
                </a:lnTo>
                <a:lnTo>
                  <a:pt x="0" y="664430"/>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6092841" y="3223017"/>
            <a:ext cx="436107" cy="664429"/>
          </a:xfrm>
          <a:custGeom>
            <a:avLst/>
            <a:gdLst/>
            <a:ahLst/>
            <a:cxnLst/>
            <a:rect r="r" b="b" t="t" l="l"/>
            <a:pathLst>
              <a:path h="664429" w="436107">
                <a:moveTo>
                  <a:pt x="0" y="0"/>
                </a:moveTo>
                <a:lnTo>
                  <a:pt x="436108" y="0"/>
                </a:lnTo>
                <a:lnTo>
                  <a:pt x="436108" y="664430"/>
                </a:lnTo>
                <a:lnTo>
                  <a:pt x="0" y="664430"/>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grpSp>
        <p:nvGrpSpPr>
          <p:cNvPr name="Group 32" id="32"/>
          <p:cNvGrpSpPr/>
          <p:nvPr/>
        </p:nvGrpSpPr>
        <p:grpSpPr>
          <a:xfrm rot="0">
            <a:off x="1028700" y="2259234"/>
            <a:ext cx="5578317" cy="5768531"/>
            <a:chOff x="0" y="0"/>
            <a:chExt cx="7437757" cy="7691375"/>
          </a:xfrm>
        </p:grpSpPr>
        <p:sp>
          <p:nvSpPr>
            <p:cNvPr name="TextBox 33" id="33"/>
            <p:cNvSpPr txBox="true"/>
            <p:nvPr/>
          </p:nvSpPr>
          <p:spPr>
            <a:xfrm rot="0">
              <a:off x="0" y="0"/>
              <a:ext cx="7437757" cy="3962400"/>
            </a:xfrm>
            <a:prstGeom prst="rect">
              <a:avLst/>
            </a:prstGeom>
          </p:spPr>
          <p:txBody>
            <a:bodyPr anchor="t" rtlCol="false" tIns="0" lIns="0" bIns="0" rIns="0">
              <a:spAutoFit/>
            </a:bodyPr>
            <a:lstStyle/>
            <a:p>
              <a:pPr algn="l">
                <a:lnSpc>
                  <a:spcPts val="11760"/>
                </a:lnSpc>
              </a:pPr>
              <a:r>
                <a:rPr lang="en-US" b="true" sz="9800">
                  <a:solidFill>
                    <a:srgbClr val="345C72"/>
                  </a:solidFill>
                  <a:latin typeface="Barlow Bold"/>
                  <a:ea typeface="Barlow Bold"/>
                  <a:cs typeface="Barlow Bold"/>
                  <a:sym typeface="Barlow Bold"/>
                </a:rPr>
                <a:t>Resource Page</a:t>
              </a:r>
            </a:p>
          </p:txBody>
        </p:sp>
        <p:sp>
          <p:nvSpPr>
            <p:cNvPr name="TextBox 34" id="34"/>
            <p:cNvSpPr txBox="true"/>
            <p:nvPr/>
          </p:nvSpPr>
          <p:spPr>
            <a:xfrm rot="0">
              <a:off x="0" y="4220084"/>
              <a:ext cx="7437757" cy="3471291"/>
            </a:xfrm>
            <a:prstGeom prst="rect">
              <a:avLst/>
            </a:prstGeom>
          </p:spPr>
          <p:txBody>
            <a:bodyPr anchor="t" rtlCol="false" tIns="0" lIns="0" bIns="0" rIns="0">
              <a:spAutoFit/>
            </a:bodyPr>
            <a:lstStyle/>
            <a:p>
              <a:pPr algn="l">
                <a:lnSpc>
                  <a:spcPts val="4224"/>
                </a:lnSpc>
              </a:pPr>
              <a:r>
                <a:rPr lang="en-US" sz="2400" spc="9">
                  <a:solidFill>
                    <a:srgbClr val="2A2E30"/>
                  </a:solidFill>
                  <a:latin typeface="Barlow"/>
                  <a:ea typeface="Barlow"/>
                  <a:cs typeface="Barlow"/>
                  <a:sym typeface="Barlow"/>
                </a:rPr>
                <a:t>Use these design resources in your Canva Presentation. Happy designing! </a:t>
              </a:r>
            </a:p>
            <a:p>
              <a:pPr algn="l">
                <a:lnSpc>
                  <a:spcPts val="4224"/>
                </a:lnSpc>
              </a:pPr>
            </a:p>
            <a:p>
              <a:pPr algn="l">
                <a:lnSpc>
                  <a:spcPts val="4224"/>
                </a:lnSpc>
              </a:pPr>
              <a:r>
                <a:rPr lang="en-US" sz="2400" spc="9">
                  <a:solidFill>
                    <a:srgbClr val="2A2E30"/>
                  </a:solidFill>
                  <a:latin typeface="Barlow"/>
                  <a:ea typeface="Barlow"/>
                  <a:cs typeface="Barlow"/>
                  <a:sym typeface="Barlow"/>
                </a:rPr>
                <a:t>Don't forget to delete or hide this page before presenting.</a:t>
              </a:r>
            </a:p>
          </p:txBody>
        </p:sp>
      </p:grpSp>
    </p:spTree>
  </p:cSld>
  <p:clrMapOvr>
    <a:masterClrMapping/>
  </p:clrMapOvr>
</p:sld>
</file>

<file path=ppt/slides/slide4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2020043"/>
            <a:ext cx="5578317" cy="6246915"/>
            <a:chOff x="0" y="0"/>
            <a:chExt cx="7437757" cy="8329220"/>
          </a:xfrm>
        </p:grpSpPr>
        <p:sp>
          <p:nvSpPr>
            <p:cNvPr name="TextBox 3" id="3"/>
            <p:cNvSpPr txBox="true"/>
            <p:nvPr/>
          </p:nvSpPr>
          <p:spPr>
            <a:xfrm rot="0">
              <a:off x="0" y="0"/>
              <a:ext cx="7437757" cy="3962400"/>
            </a:xfrm>
            <a:prstGeom prst="rect">
              <a:avLst/>
            </a:prstGeom>
          </p:spPr>
          <p:txBody>
            <a:bodyPr anchor="t" rtlCol="false" tIns="0" lIns="0" bIns="0" rIns="0">
              <a:spAutoFit/>
            </a:bodyPr>
            <a:lstStyle/>
            <a:p>
              <a:pPr algn="l">
                <a:lnSpc>
                  <a:spcPts val="11760"/>
                </a:lnSpc>
              </a:pPr>
              <a:r>
                <a:rPr lang="en-US" b="true" sz="9800">
                  <a:solidFill>
                    <a:srgbClr val="345C72"/>
                  </a:solidFill>
                  <a:latin typeface="Barlow Bold"/>
                  <a:ea typeface="Barlow Bold"/>
                  <a:cs typeface="Barlow Bold"/>
                  <a:sym typeface="Barlow Bold"/>
                </a:rPr>
                <a:t>Resource Page</a:t>
              </a:r>
            </a:p>
          </p:txBody>
        </p:sp>
        <p:sp>
          <p:nvSpPr>
            <p:cNvPr name="TextBox 4" id="4"/>
            <p:cNvSpPr txBox="true"/>
            <p:nvPr/>
          </p:nvSpPr>
          <p:spPr>
            <a:xfrm rot="0">
              <a:off x="0" y="4229609"/>
              <a:ext cx="7437757" cy="4099611"/>
            </a:xfrm>
            <a:prstGeom prst="rect">
              <a:avLst/>
            </a:prstGeom>
          </p:spPr>
          <p:txBody>
            <a:bodyPr anchor="t" rtlCol="false" tIns="0" lIns="0" bIns="0" rIns="0">
              <a:spAutoFit/>
            </a:bodyPr>
            <a:lstStyle/>
            <a:p>
              <a:pPr algn="l">
                <a:lnSpc>
                  <a:spcPts val="4171"/>
                </a:lnSpc>
              </a:pPr>
              <a:r>
                <a:rPr lang="en-US" sz="2370" spc="9">
                  <a:solidFill>
                    <a:srgbClr val="2A2E30"/>
                  </a:solidFill>
                  <a:latin typeface="Barlow"/>
                  <a:ea typeface="Barlow"/>
                  <a:cs typeface="Barlow"/>
                  <a:sym typeface="Barlow"/>
                </a:rPr>
                <a:t>Find the magic and fun in presenting with Canva Presentations. Press the following keys while on Present mode!</a:t>
              </a:r>
              <a:r>
                <a:rPr lang="en-US" sz="2370" spc="9">
                  <a:solidFill>
                    <a:srgbClr val="2A2E30"/>
                  </a:solidFill>
                  <a:latin typeface="Barlow"/>
                  <a:ea typeface="Barlow"/>
                  <a:cs typeface="Barlow"/>
                  <a:sym typeface="Barlow"/>
                </a:rPr>
                <a:t> </a:t>
              </a:r>
            </a:p>
            <a:p>
              <a:pPr algn="l">
                <a:lnSpc>
                  <a:spcPts val="4171"/>
                </a:lnSpc>
              </a:pPr>
            </a:p>
            <a:p>
              <a:pPr algn="l">
                <a:lnSpc>
                  <a:spcPts val="4171"/>
                </a:lnSpc>
              </a:pPr>
              <a:r>
                <a:rPr lang="en-US" sz="2370" spc="9">
                  <a:solidFill>
                    <a:srgbClr val="2A2E30"/>
                  </a:solidFill>
                  <a:latin typeface="Barlow"/>
                  <a:ea typeface="Barlow"/>
                  <a:cs typeface="Barlow"/>
                  <a:sym typeface="Barlow"/>
                </a:rPr>
                <a:t>Delete or hide this page </a:t>
              </a:r>
            </a:p>
            <a:p>
              <a:pPr algn="l">
                <a:lnSpc>
                  <a:spcPts val="4171"/>
                </a:lnSpc>
              </a:pPr>
              <a:r>
                <a:rPr lang="en-US" sz="2370" spc="9">
                  <a:solidFill>
                    <a:srgbClr val="2A2E30"/>
                  </a:solidFill>
                  <a:latin typeface="Barlow"/>
                  <a:ea typeface="Barlow"/>
                  <a:cs typeface="Barlow"/>
                  <a:sym typeface="Barlow"/>
                </a:rPr>
                <a:t>before presenting. </a:t>
              </a:r>
            </a:p>
          </p:txBody>
        </p:sp>
      </p:grpSp>
      <p:graphicFrame>
        <p:nvGraphicFramePr>
          <p:cNvPr name="Table 5" id="5"/>
          <p:cNvGraphicFramePr>
            <a:graphicFrameLocks noGrp="true"/>
          </p:cNvGraphicFramePr>
          <p:nvPr/>
        </p:nvGraphicFramePr>
        <p:xfrm>
          <a:off x="8138283" y="1028700"/>
          <a:ext cx="9121017" cy="8229600"/>
        </p:xfrm>
        <a:graphic>
          <a:graphicData uri="http://schemas.openxmlformats.org/drawingml/2006/table">
            <a:tbl>
              <a:tblPr/>
              <a:tblGrid>
                <a:gridCol w="4560508"/>
                <a:gridCol w="4560508"/>
              </a:tblGrid>
              <a:tr h="2033642">
                <a:tc>
                  <a:txBody>
                    <a:bodyPr anchor="t" rtlCol="false"/>
                    <a:lstStyle/>
                    <a:p>
                      <a:pPr algn="ctr">
                        <a:lnSpc>
                          <a:spcPts val="3640"/>
                        </a:lnSpc>
                        <a:defRPr/>
                      </a:pPr>
                      <a:r>
                        <a:rPr lang="en-US" b="true" sz="2600">
                          <a:solidFill>
                            <a:srgbClr val="2A2E30"/>
                          </a:solidFill>
                          <a:latin typeface="Barlow Semi-Bold"/>
                          <a:ea typeface="Barlow Semi-Bold"/>
                          <a:cs typeface="Barlow Semi-Bold"/>
                          <a:sym typeface="Barlow Semi-Bold"/>
                        </a:rPr>
                        <a:t>B for blur</a:t>
                      </a:r>
                      <a:endParaRPr lang="en-US" sz="1100"/>
                    </a:p>
                  </a:txBody>
                  <a:tcPr marL="190500" marR="190500" marT="190500" marB="190500" anchor="ctr">
                    <a:lnL cmpd="sng" algn="ctr" cap="flat" w="9525">
                      <a:solidFill>
                        <a:srgbClr val="2A2E30"/>
                      </a:solidFill>
                      <a:prstDash val="solid"/>
                      <a:round/>
                      <a:headEnd type="none" w="med" len="med"/>
                      <a:tailEnd type="none" w="med" len="med"/>
                    </a:lnL>
                    <a:lnR cmpd="sng" algn="ctr" cap="flat" w="9525">
                      <a:solidFill>
                        <a:srgbClr val="2A2E30"/>
                      </a:solidFill>
                      <a:prstDash val="solid"/>
                      <a:round/>
                      <a:headEnd type="none" w="med" len="med"/>
                      <a:tailEnd type="none" w="med" len="med"/>
                    </a:lnR>
                    <a:lnT cmpd="sng" algn="ctr" cap="flat" w="9525">
                      <a:solidFill>
                        <a:srgbClr val="2A2E30"/>
                      </a:solidFill>
                      <a:prstDash val="solid"/>
                      <a:round/>
                      <a:headEnd type="none" w="med" len="med"/>
                      <a:tailEnd type="none" w="med" len="med"/>
                    </a:lnT>
                    <a:lnB cmpd="sng" algn="ctr" cap="flat" w="9525">
                      <a:solidFill>
                        <a:srgbClr val="2A2E30"/>
                      </a:solidFill>
                      <a:prstDash val="solid"/>
                      <a:round/>
                      <a:headEnd type="none" w="med" len="med"/>
                      <a:tailEnd type="none" w="med" len="med"/>
                    </a:lnB>
                  </a:tcPr>
                </a:tc>
                <a:tc>
                  <a:txBody>
                    <a:bodyPr anchor="t" rtlCol="false"/>
                    <a:lstStyle/>
                    <a:p>
                      <a:pPr algn="ctr">
                        <a:lnSpc>
                          <a:spcPts val="3640"/>
                        </a:lnSpc>
                        <a:defRPr/>
                      </a:pPr>
                      <a:r>
                        <a:rPr lang="en-US" b="true" sz="2600">
                          <a:solidFill>
                            <a:srgbClr val="2A2E30"/>
                          </a:solidFill>
                          <a:latin typeface="Barlow Semi-Bold"/>
                          <a:ea typeface="Barlow Semi-Bold"/>
                          <a:cs typeface="Barlow Semi-Bold"/>
                          <a:sym typeface="Barlow Semi-Bold"/>
                        </a:rPr>
                        <a:t>C for confetti</a:t>
                      </a:r>
                      <a:endParaRPr lang="en-US" sz="1100"/>
                    </a:p>
                  </a:txBody>
                  <a:tcPr marL="190500" marR="190500" marT="190500" marB="190500" anchor="ctr">
                    <a:lnL cmpd="sng" algn="ctr" cap="flat" w="9525">
                      <a:solidFill>
                        <a:srgbClr val="2A2E30"/>
                      </a:solidFill>
                      <a:prstDash val="solid"/>
                      <a:round/>
                      <a:headEnd type="none" w="med" len="med"/>
                      <a:tailEnd type="none" w="med" len="med"/>
                    </a:lnL>
                    <a:lnR cmpd="sng" algn="ctr" cap="flat" w="9525">
                      <a:solidFill>
                        <a:srgbClr val="2A2E30"/>
                      </a:solidFill>
                      <a:prstDash val="solid"/>
                      <a:round/>
                      <a:headEnd type="none" w="med" len="med"/>
                      <a:tailEnd type="none" w="med" len="med"/>
                    </a:lnR>
                    <a:lnT cmpd="sng" algn="ctr" cap="flat" w="9525">
                      <a:solidFill>
                        <a:srgbClr val="2A2E30"/>
                      </a:solidFill>
                      <a:prstDash val="solid"/>
                      <a:round/>
                      <a:headEnd type="none" w="med" len="med"/>
                      <a:tailEnd type="none" w="med" len="med"/>
                    </a:lnT>
                    <a:lnB cmpd="sng" algn="ctr" cap="flat" w="9525">
                      <a:solidFill>
                        <a:srgbClr val="2A2E30"/>
                      </a:solidFill>
                      <a:prstDash val="solid"/>
                      <a:round/>
                      <a:headEnd type="none" w="med" len="med"/>
                      <a:tailEnd type="none" w="med" len="med"/>
                    </a:lnB>
                  </a:tcPr>
                </a:tc>
              </a:tr>
              <a:tr h="2033642">
                <a:tc>
                  <a:txBody>
                    <a:bodyPr anchor="t" rtlCol="false"/>
                    <a:lstStyle/>
                    <a:p>
                      <a:pPr algn="ctr">
                        <a:lnSpc>
                          <a:spcPts val="3640"/>
                        </a:lnSpc>
                        <a:defRPr/>
                      </a:pPr>
                      <a:r>
                        <a:rPr lang="en-US" b="true" sz="2600">
                          <a:solidFill>
                            <a:srgbClr val="2A2E30"/>
                          </a:solidFill>
                          <a:latin typeface="Barlow Semi-Bold"/>
                          <a:ea typeface="Barlow Semi-Bold"/>
                          <a:cs typeface="Barlow Semi-Bold"/>
                          <a:sym typeface="Barlow Semi-Bold"/>
                        </a:rPr>
                        <a:t>D for a drumroll</a:t>
                      </a:r>
                      <a:endParaRPr lang="en-US" sz="1100"/>
                    </a:p>
                  </a:txBody>
                  <a:tcPr marL="190500" marR="190500" marT="190500" marB="190500" anchor="ctr">
                    <a:lnL cmpd="sng" algn="ctr" cap="flat" w="9525">
                      <a:solidFill>
                        <a:srgbClr val="2A2E30"/>
                      </a:solidFill>
                      <a:prstDash val="solid"/>
                      <a:round/>
                      <a:headEnd type="none" w="med" len="med"/>
                      <a:tailEnd type="none" w="med" len="med"/>
                    </a:lnL>
                    <a:lnR cmpd="sng" algn="ctr" cap="flat" w="9525">
                      <a:solidFill>
                        <a:srgbClr val="2A2E30"/>
                      </a:solidFill>
                      <a:prstDash val="solid"/>
                      <a:round/>
                      <a:headEnd type="none" w="med" len="med"/>
                      <a:tailEnd type="none" w="med" len="med"/>
                    </a:lnR>
                    <a:lnT cmpd="sng" algn="ctr" cap="flat" w="9525">
                      <a:solidFill>
                        <a:srgbClr val="2A2E30"/>
                      </a:solidFill>
                      <a:prstDash val="solid"/>
                      <a:round/>
                      <a:headEnd type="none" w="med" len="med"/>
                      <a:tailEnd type="none" w="med" len="med"/>
                    </a:lnT>
                    <a:lnB cmpd="sng" algn="ctr" cap="flat" w="9525">
                      <a:solidFill>
                        <a:srgbClr val="2A2E30"/>
                      </a:solidFill>
                      <a:prstDash val="solid"/>
                      <a:round/>
                      <a:headEnd type="none" w="med" len="med"/>
                      <a:tailEnd type="none" w="med" len="med"/>
                    </a:lnB>
                  </a:tcPr>
                </a:tc>
                <a:tc>
                  <a:txBody>
                    <a:bodyPr anchor="t" rtlCol="false"/>
                    <a:lstStyle/>
                    <a:p>
                      <a:pPr algn="ctr">
                        <a:lnSpc>
                          <a:spcPts val="3640"/>
                        </a:lnSpc>
                        <a:defRPr/>
                      </a:pPr>
                      <a:r>
                        <a:rPr lang="en-US" b="true" sz="2600">
                          <a:solidFill>
                            <a:srgbClr val="2A2E30"/>
                          </a:solidFill>
                          <a:latin typeface="Barlow Semi-Bold"/>
                          <a:ea typeface="Barlow Semi-Bold"/>
                          <a:cs typeface="Barlow Semi-Bold"/>
                          <a:sym typeface="Barlow Semi-Bold"/>
                        </a:rPr>
                        <a:t>M for mic drop</a:t>
                      </a:r>
                      <a:endParaRPr lang="en-US" sz="1100"/>
                    </a:p>
                  </a:txBody>
                  <a:tcPr marL="190500" marR="190500" marT="190500" marB="190500" anchor="ctr">
                    <a:lnL cmpd="sng" algn="ctr" cap="flat" w="9525">
                      <a:solidFill>
                        <a:srgbClr val="2A2E30"/>
                      </a:solidFill>
                      <a:prstDash val="solid"/>
                      <a:round/>
                      <a:headEnd type="none" w="med" len="med"/>
                      <a:tailEnd type="none" w="med" len="med"/>
                    </a:lnL>
                    <a:lnR cmpd="sng" algn="ctr" cap="flat" w="9525">
                      <a:solidFill>
                        <a:srgbClr val="2A2E30"/>
                      </a:solidFill>
                      <a:prstDash val="solid"/>
                      <a:round/>
                      <a:headEnd type="none" w="med" len="med"/>
                      <a:tailEnd type="none" w="med" len="med"/>
                    </a:lnR>
                    <a:lnT cmpd="sng" algn="ctr" cap="flat" w="9525">
                      <a:solidFill>
                        <a:srgbClr val="2A2E30"/>
                      </a:solidFill>
                      <a:prstDash val="solid"/>
                      <a:round/>
                      <a:headEnd type="none" w="med" len="med"/>
                      <a:tailEnd type="none" w="med" len="med"/>
                    </a:lnT>
                    <a:lnB cmpd="sng" algn="ctr" cap="flat" w="9525">
                      <a:solidFill>
                        <a:srgbClr val="2A2E30"/>
                      </a:solidFill>
                      <a:prstDash val="solid"/>
                      <a:round/>
                      <a:headEnd type="none" w="med" len="med"/>
                      <a:tailEnd type="none" w="med" len="med"/>
                    </a:lnB>
                  </a:tcPr>
                </a:tc>
              </a:tr>
              <a:tr h="2033642">
                <a:tc>
                  <a:txBody>
                    <a:bodyPr anchor="t" rtlCol="false"/>
                    <a:lstStyle/>
                    <a:p>
                      <a:pPr algn="ctr">
                        <a:lnSpc>
                          <a:spcPts val="3640"/>
                        </a:lnSpc>
                        <a:defRPr/>
                      </a:pPr>
                      <a:r>
                        <a:rPr lang="en-US" b="true" sz="2600">
                          <a:solidFill>
                            <a:srgbClr val="2A2E30"/>
                          </a:solidFill>
                          <a:latin typeface="Barlow Semi-Bold"/>
                          <a:ea typeface="Barlow Semi-Bold"/>
                          <a:cs typeface="Barlow Semi-Bold"/>
                          <a:sym typeface="Barlow Semi-Bold"/>
                        </a:rPr>
                        <a:t>O for bubbles</a:t>
                      </a:r>
                      <a:endParaRPr lang="en-US" sz="1100"/>
                    </a:p>
                  </a:txBody>
                  <a:tcPr marL="190500" marR="190500" marT="190500" marB="190500" anchor="ctr">
                    <a:lnL cmpd="sng" algn="ctr" cap="flat" w="9525">
                      <a:solidFill>
                        <a:srgbClr val="2A2E30"/>
                      </a:solidFill>
                      <a:prstDash val="solid"/>
                      <a:round/>
                      <a:headEnd type="none" w="med" len="med"/>
                      <a:tailEnd type="none" w="med" len="med"/>
                    </a:lnL>
                    <a:lnR cmpd="sng" algn="ctr" cap="flat" w="9525">
                      <a:solidFill>
                        <a:srgbClr val="2A2E30"/>
                      </a:solidFill>
                      <a:prstDash val="solid"/>
                      <a:round/>
                      <a:headEnd type="none" w="med" len="med"/>
                      <a:tailEnd type="none" w="med" len="med"/>
                    </a:lnR>
                    <a:lnT cmpd="sng" algn="ctr" cap="flat" w="9525">
                      <a:solidFill>
                        <a:srgbClr val="2A2E30"/>
                      </a:solidFill>
                      <a:prstDash val="solid"/>
                      <a:round/>
                      <a:headEnd type="none" w="med" len="med"/>
                      <a:tailEnd type="none" w="med" len="med"/>
                    </a:lnT>
                    <a:lnB cmpd="sng" algn="ctr" cap="flat" w="9525">
                      <a:solidFill>
                        <a:srgbClr val="2A2E30"/>
                      </a:solidFill>
                      <a:prstDash val="solid"/>
                      <a:round/>
                      <a:headEnd type="none" w="med" len="med"/>
                      <a:tailEnd type="none" w="med" len="med"/>
                    </a:lnB>
                  </a:tcPr>
                </a:tc>
                <a:tc>
                  <a:txBody>
                    <a:bodyPr anchor="t" rtlCol="false"/>
                    <a:lstStyle/>
                    <a:p>
                      <a:pPr algn="ctr">
                        <a:lnSpc>
                          <a:spcPts val="3640"/>
                        </a:lnSpc>
                        <a:defRPr/>
                      </a:pPr>
                      <a:r>
                        <a:rPr lang="en-US" b="true" sz="2600">
                          <a:solidFill>
                            <a:srgbClr val="2A2E30"/>
                          </a:solidFill>
                          <a:latin typeface="Barlow Semi-Bold"/>
                          <a:ea typeface="Barlow Semi-Bold"/>
                          <a:cs typeface="Barlow Semi-Bold"/>
                          <a:sym typeface="Barlow Semi-Bold"/>
                        </a:rPr>
                        <a:t>Q for quiet</a:t>
                      </a:r>
                      <a:endParaRPr lang="en-US" sz="1100"/>
                    </a:p>
                  </a:txBody>
                  <a:tcPr marL="190500" marR="190500" marT="190500" marB="190500" anchor="ctr">
                    <a:lnL cmpd="sng" algn="ctr" cap="flat" w="9525">
                      <a:solidFill>
                        <a:srgbClr val="2A2E30"/>
                      </a:solidFill>
                      <a:prstDash val="solid"/>
                      <a:round/>
                      <a:headEnd type="none" w="med" len="med"/>
                      <a:tailEnd type="none" w="med" len="med"/>
                    </a:lnL>
                    <a:lnR cmpd="sng" algn="ctr" cap="flat" w="9525">
                      <a:solidFill>
                        <a:srgbClr val="2A2E30"/>
                      </a:solidFill>
                      <a:prstDash val="solid"/>
                      <a:round/>
                      <a:headEnd type="none" w="med" len="med"/>
                      <a:tailEnd type="none" w="med" len="med"/>
                    </a:lnR>
                    <a:lnT cmpd="sng" algn="ctr" cap="flat" w="9525">
                      <a:solidFill>
                        <a:srgbClr val="2A2E30"/>
                      </a:solidFill>
                      <a:prstDash val="solid"/>
                      <a:round/>
                      <a:headEnd type="none" w="med" len="med"/>
                      <a:tailEnd type="none" w="med" len="med"/>
                    </a:lnT>
                    <a:lnB cmpd="sng" algn="ctr" cap="flat" w="9525">
                      <a:solidFill>
                        <a:srgbClr val="2A2E30"/>
                      </a:solidFill>
                      <a:prstDash val="solid"/>
                      <a:round/>
                      <a:headEnd type="none" w="med" len="med"/>
                      <a:tailEnd type="none" w="med" len="med"/>
                    </a:lnB>
                  </a:tcPr>
                </a:tc>
              </a:tr>
              <a:tr h="2128673">
                <a:tc>
                  <a:txBody>
                    <a:bodyPr anchor="t" rtlCol="false"/>
                    <a:lstStyle/>
                    <a:p>
                      <a:pPr algn="ctr">
                        <a:lnSpc>
                          <a:spcPts val="3640"/>
                        </a:lnSpc>
                        <a:defRPr/>
                      </a:pPr>
                      <a:r>
                        <a:rPr lang="en-US" b="true" sz="2600">
                          <a:solidFill>
                            <a:srgbClr val="2A2E30"/>
                          </a:solidFill>
                          <a:latin typeface="Barlow Semi-Bold"/>
                          <a:ea typeface="Barlow Semi-Bold"/>
                          <a:cs typeface="Barlow Semi-Bold"/>
                          <a:sym typeface="Barlow Semi-Bold"/>
                        </a:rPr>
                        <a:t>U for unveil</a:t>
                      </a:r>
                      <a:endParaRPr lang="en-US" sz="1100"/>
                    </a:p>
                  </a:txBody>
                  <a:tcPr marL="190500" marR="190500" marT="190500" marB="190500" anchor="ctr">
                    <a:lnL cmpd="sng" algn="ctr" cap="flat" w="9525">
                      <a:solidFill>
                        <a:srgbClr val="2A2E30"/>
                      </a:solidFill>
                      <a:prstDash val="solid"/>
                      <a:round/>
                      <a:headEnd type="none" w="med" len="med"/>
                      <a:tailEnd type="none" w="med" len="med"/>
                    </a:lnL>
                    <a:lnR cmpd="sng" algn="ctr" cap="flat" w="9525">
                      <a:solidFill>
                        <a:srgbClr val="2A2E30"/>
                      </a:solidFill>
                      <a:prstDash val="solid"/>
                      <a:round/>
                      <a:headEnd type="none" w="med" len="med"/>
                      <a:tailEnd type="none" w="med" len="med"/>
                    </a:lnR>
                    <a:lnT cmpd="sng" algn="ctr" cap="flat" w="9525">
                      <a:solidFill>
                        <a:srgbClr val="2A2E30"/>
                      </a:solidFill>
                      <a:prstDash val="solid"/>
                      <a:round/>
                      <a:headEnd type="none" w="med" len="med"/>
                      <a:tailEnd type="none" w="med" len="med"/>
                    </a:lnT>
                    <a:lnB cmpd="sng" algn="ctr" cap="flat" w="9525">
                      <a:solidFill>
                        <a:srgbClr val="2A2E30"/>
                      </a:solidFill>
                      <a:prstDash val="solid"/>
                      <a:round/>
                      <a:headEnd type="none" w="med" len="med"/>
                      <a:tailEnd type="none" w="med" len="med"/>
                    </a:lnB>
                  </a:tcPr>
                </a:tc>
                <a:tc>
                  <a:txBody>
                    <a:bodyPr anchor="t" rtlCol="false"/>
                    <a:lstStyle/>
                    <a:p>
                      <a:pPr algn="ctr">
                        <a:lnSpc>
                          <a:spcPts val="3640"/>
                        </a:lnSpc>
                        <a:defRPr/>
                      </a:pPr>
                      <a:r>
                        <a:rPr lang="en-US" b="true" sz="2600">
                          <a:solidFill>
                            <a:srgbClr val="2A2E30"/>
                          </a:solidFill>
                          <a:latin typeface="Barlow Semi-Bold"/>
                          <a:ea typeface="Barlow Semi-Bold"/>
                          <a:cs typeface="Barlow Semi-Bold"/>
                          <a:sym typeface="Barlow Semi-Bold"/>
                        </a:rPr>
                        <a:t>Any number from 0-9</a:t>
                      </a:r>
                      <a:endParaRPr lang="en-US" sz="1100"/>
                    </a:p>
                    <a:p>
                      <a:pPr algn="ctr">
                        <a:lnSpc>
                          <a:spcPts val="3640"/>
                        </a:lnSpc>
                      </a:pPr>
                      <a:r>
                        <a:rPr lang="en-US" b="true" sz="2600">
                          <a:solidFill>
                            <a:srgbClr val="2A2E30"/>
                          </a:solidFill>
                          <a:latin typeface="Barlow Semi-Bold"/>
                          <a:ea typeface="Barlow Semi-Bold"/>
                          <a:cs typeface="Barlow Semi-Bold"/>
                          <a:sym typeface="Barlow Semi-Bold"/>
                        </a:rPr>
                        <a:t>for a timer</a:t>
                      </a:r>
                    </a:p>
                  </a:txBody>
                  <a:tcPr marL="190500" marR="190500" marT="190500" marB="190500" anchor="ctr">
                    <a:lnL cmpd="sng" algn="ctr" cap="flat" w="9525">
                      <a:solidFill>
                        <a:srgbClr val="2A2E30"/>
                      </a:solidFill>
                      <a:prstDash val="solid"/>
                      <a:round/>
                      <a:headEnd type="none" w="med" len="med"/>
                      <a:tailEnd type="none" w="med" len="med"/>
                    </a:lnL>
                    <a:lnR cmpd="sng" algn="ctr" cap="flat" w="9525">
                      <a:solidFill>
                        <a:srgbClr val="2A2E30"/>
                      </a:solidFill>
                      <a:prstDash val="solid"/>
                      <a:round/>
                      <a:headEnd type="none" w="med" len="med"/>
                      <a:tailEnd type="none" w="med" len="med"/>
                    </a:lnR>
                    <a:lnT cmpd="sng" algn="ctr" cap="flat" w="9525">
                      <a:solidFill>
                        <a:srgbClr val="2A2E30"/>
                      </a:solidFill>
                      <a:prstDash val="solid"/>
                      <a:round/>
                      <a:headEnd type="none" w="med" len="med"/>
                      <a:tailEnd type="none" w="med" len="med"/>
                    </a:lnT>
                    <a:lnB cmpd="sng" algn="ctr" cap="flat" w="9525">
                      <a:solidFill>
                        <a:srgbClr val="2A2E30"/>
                      </a:solidFill>
                      <a:prstDash val="solid"/>
                      <a:round/>
                      <a:headEnd type="none" w="med" len="med"/>
                      <a:tailEnd type="none" w="med" len="med"/>
                    </a:lnB>
                  </a:tcPr>
                </a:tc>
              </a:tr>
            </a:tbl>
          </a:graphicData>
        </a:graphic>
      </p:graphicFrame>
    </p:spTree>
  </p:cSld>
  <p:clrMapOvr>
    <a:masterClrMapping/>
  </p:clrMapOvr>
</p:sld>
</file>

<file path=ppt/slides/slide4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350493" y="1028700"/>
          <a:ext cx="9908807" cy="8229600"/>
        </p:xfrm>
        <a:graphic>
          <a:graphicData uri="http://schemas.openxmlformats.org/drawingml/2006/table">
            <a:tbl>
              <a:tblPr/>
              <a:tblGrid>
                <a:gridCol w="9908807"/>
              </a:tblGrid>
              <a:tr h="1386048">
                <a:tc>
                  <a:txBody>
                    <a:bodyPr anchor="t" rtlCol="false"/>
                    <a:lstStyle/>
                    <a:p>
                      <a:pPr algn="l" marL="453390" indent="-226695" lvl="1">
                        <a:lnSpc>
                          <a:spcPts val="3150"/>
                        </a:lnSpc>
                        <a:buFont typeface="Arial"/>
                        <a:buChar char="•"/>
                        <a:defRPr/>
                      </a:pPr>
                      <a:r>
                        <a:rPr lang="en-US" sz="2100" spc="8">
                          <a:solidFill>
                            <a:srgbClr val="2A2E30"/>
                          </a:solidFill>
                          <a:latin typeface="Barlow"/>
                          <a:ea typeface="Barlow"/>
                          <a:cs typeface="Barlow"/>
                          <a:sym typeface="Barlow"/>
                        </a:rPr>
                        <a:t>Click the Share button on the top right corner of your screen and select 'Present and Record.'</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323622">
                <a:tc>
                  <a:txBody>
                    <a:bodyPr anchor="t" rtlCol="false"/>
                    <a:lstStyle/>
                    <a:p>
                      <a:pPr algn="l" marL="453390" indent="-226695" lvl="1">
                        <a:lnSpc>
                          <a:spcPts val="3150"/>
                        </a:lnSpc>
                        <a:buFont typeface="Arial"/>
                        <a:buChar char="•"/>
                        <a:defRPr/>
                      </a:pPr>
                      <a:r>
                        <a:rPr lang="en-US" sz="2100" spc="8">
                          <a:solidFill>
                            <a:srgbClr val="2A2E30"/>
                          </a:solidFill>
                          <a:latin typeface="Barlow"/>
                          <a:ea typeface="Barlow"/>
                          <a:cs typeface="Barlow"/>
                          <a:sym typeface="Barlow"/>
                        </a:rPr>
                        <a:t>Click ‘Go to recording studio,’ where you can choose the video and audio source for your video presentation.</a:t>
                      </a:r>
                      <a:r>
                        <a:rPr lang="en-US" sz="2100" spc="8">
                          <a:solidFill>
                            <a:srgbClr val="2A2E30"/>
                          </a:solidFill>
                          <a:latin typeface="Barlow"/>
                          <a:ea typeface="Barlow"/>
                          <a:cs typeface="Barlow"/>
                          <a:sym typeface="Barlow"/>
                        </a:rPr>
                        <a:t> </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423152">
                <a:tc>
                  <a:txBody>
                    <a:bodyPr anchor="t" rtlCol="false"/>
                    <a:lstStyle/>
                    <a:p>
                      <a:pPr algn="l" marL="453390" indent="-226695" lvl="1">
                        <a:lnSpc>
                          <a:spcPts val="3150"/>
                        </a:lnSpc>
                        <a:buFont typeface="Arial"/>
                        <a:buChar char="•"/>
                        <a:defRPr/>
                      </a:pPr>
                      <a:r>
                        <a:rPr lang="en-US" sz="2100" spc="8">
                          <a:solidFill>
                            <a:srgbClr val="2A2E30"/>
                          </a:solidFill>
                          <a:latin typeface="Barlow"/>
                          <a:ea typeface="Barlow"/>
                          <a:cs typeface="Barlow"/>
                          <a:sym typeface="Barlow"/>
                        </a:rPr>
                        <a:t>Feel free to choose the ‘No camera’ option and record your voice only.</a:t>
                      </a:r>
                      <a:r>
                        <a:rPr lang="en-US" sz="2100" spc="8">
                          <a:solidFill>
                            <a:srgbClr val="2A2E30"/>
                          </a:solidFill>
                          <a:latin typeface="Barlow"/>
                          <a:ea typeface="Barlow"/>
                          <a:cs typeface="Barlow"/>
                          <a:sym typeface="Barlow"/>
                        </a:rPr>
                        <a:t> </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350003">
                <a:tc>
                  <a:txBody>
                    <a:bodyPr anchor="t" rtlCol="false"/>
                    <a:lstStyle/>
                    <a:p>
                      <a:pPr algn="l" marL="453390" indent="-226695" lvl="1">
                        <a:lnSpc>
                          <a:spcPts val="3150"/>
                        </a:lnSpc>
                        <a:buFont typeface="Arial"/>
                        <a:buChar char="•"/>
                        <a:defRPr/>
                      </a:pPr>
                      <a:r>
                        <a:rPr lang="en-US" sz="2100" spc="8">
                          <a:solidFill>
                            <a:srgbClr val="2A2E30"/>
                          </a:solidFill>
                          <a:latin typeface="Barlow"/>
                          <a:ea typeface="Barlow"/>
                          <a:cs typeface="Barlow"/>
                          <a:sym typeface="Barlow"/>
                        </a:rPr>
                        <a:t>Start recording, and press pause in between takes if you have to.</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396772">
                <a:tc>
                  <a:txBody>
                    <a:bodyPr anchor="t" rtlCol="false"/>
                    <a:lstStyle/>
                    <a:p>
                      <a:pPr algn="l" marL="453390" indent="-226695" lvl="1">
                        <a:lnSpc>
                          <a:spcPts val="3150"/>
                        </a:lnSpc>
                        <a:buFont typeface="Arial"/>
                        <a:buChar char="•"/>
                        <a:defRPr/>
                      </a:pPr>
                      <a:r>
                        <a:rPr lang="en-US" sz="2100" spc="8">
                          <a:solidFill>
                            <a:srgbClr val="2A2E30"/>
                          </a:solidFill>
                          <a:latin typeface="Barlow"/>
                          <a:ea typeface="Barlow"/>
                          <a:cs typeface="Barlow"/>
                          <a:sym typeface="Barlow"/>
                        </a:rPr>
                        <a:t>Once you're done, download your Canva Presentation in MP4 file format or get a link to your Talking Presentation and share it with others.</a:t>
                      </a:r>
                      <a:r>
                        <a:rPr lang="en-US" sz="2100" spc="8">
                          <a:solidFill>
                            <a:srgbClr val="2A2E30"/>
                          </a:solidFill>
                          <a:latin typeface="Barlow"/>
                          <a:ea typeface="Barlow"/>
                          <a:cs typeface="Barlow"/>
                          <a:sym typeface="Barlow"/>
                        </a:rPr>
                        <a:t> </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350003">
                <a:tc>
                  <a:txBody>
                    <a:bodyPr anchor="t" rtlCol="false"/>
                    <a:lstStyle/>
                    <a:p>
                      <a:pPr algn="l" marL="453390" indent="-226695" lvl="1">
                        <a:lnSpc>
                          <a:spcPts val="3150"/>
                        </a:lnSpc>
                        <a:buFont typeface="Arial"/>
                        <a:buChar char="•"/>
                        <a:defRPr/>
                      </a:pPr>
                      <a:r>
                        <a:rPr lang="en-US" sz="2100" spc="8">
                          <a:solidFill>
                            <a:srgbClr val="2A2E30"/>
                          </a:solidFill>
                          <a:latin typeface="Barlow"/>
                          <a:ea typeface="Barlow"/>
                          <a:cs typeface="Barlow"/>
                          <a:sym typeface="Barlow"/>
                        </a:rPr>
                        <a:t>You can also record a video inside the editor! Go to 'Uploads' and click on 'Record yourself'.</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grpSp>
        <p:nvGrpSpPr>
          <p:cNvPr name="Group 3" id="3"/>
          <p:cNvGrpSpPr/>
          <p:nvPr/>
        </p:nvGrpSpPr>
        <p:grpSpPr>
          <a:xfrm rot="0">
            <a:off x="1028700" y="1725834"/>
            <a:ext cx="5578317" cy="6835331"/>
            <a:chOff x="0" y="0"/>
            <a:chExt cx="7437757" cy="9113775"/>
          </a:xfrm>
        </p:grpSpPr>
        <p:sp>
          <p:nvSpPr>
            <p:cNvPr name="TextBox 4" id="4"/>
            <p:cNvSpPr txBox="true"/>
            <p:nvPr/>
          </p:nvSpPr>
          <p:spPr>
            <a:xfrm rot="0">
              <a:off x="0" y="0"/>
              <a:ext cx="7437757" cy="3962400"/>
            </a:xfrm>
            <a:prstGeom prst="rect">
              <a:avLst/>
            </a:prstGeom>
          </p:spPr>
          <p:txBody>
            <a:bodyPr anchor="t" rtlCol="false" tIns="0" lIns="0" bIns="0" rIns="0">
              <a:spAutoFit/>
            </a:bodyPr>
            <a:lstStyle/>
            <a:p>
              <a:pPr algn="l">
                <a:lnSpc>
                  <a:spcPts val="11760"/>
                </a:lnSpc>
              </a:pPr>
              <a:r>
                <a:rPr lang="en-US" b="true" sz="9800">
                  <a:solidFill>
                    <a:srgbClr val="345C72"/>
                  </a:solidFill>
                  <a:latin typeface="Barlow Bold"/>
                  <a:ea typeface="Barlow Bold"/>
                  <a:cs typeface="Barlow Bold"/>
                  <a:sym typeface="Barlow Bold"/>
                </a:rPr>
                <a:t>Resource Page</a:t>
              </a:r>
            </a:p>
          </p:txBody>
        </p:sp>
        <p:sp>
          <p:nvSpPr>
            <p:cNvPr name="TextBox 5" id="5"/>
            <p:cNvSpPr txBox="true"/>
            <p:nvPr/>
          </p:nvSpPr>
          <p:spPr>
            <a:xfrm rot="0">
              <a:off x="0" y="4220084"/>
              <a:ext cx="7437757" cy="4893691"/>
            </a:xfrm>
            <a:prstGeom prst="rect">
              <a:avLst/>
            </a:prstGeom>
          </p:spPr>
          <p:txBody>
            <a:bodyPr anchor="t" rtlCol="false" tIns="0" lIns="0" bIns="0" rIns="0">
              <a:spAutoFit/>
            </a:bodyPr>
            <a:lstStyle/>
            <a:p>
              <a:pPr algn="l">
                <a:lnSpc>
                  <a:spcPts val="4224"/>
                </a:lnSpc>
              </a:pPr>
              <a:r>
                <a:rPr lang="en-US" sz="2400" spc="9">
                  <a:solidFill>
                    <a:srgbClr val="2A2E30"/>
                  </a:solidFill>
                  <a:latin typeface="Barlow"/>
                  <a:ea typeface="Barlow"/>
                  <a:cs typeface="Barlow"/>
                  <a:sym typeface="Barlow"/>
                </a:rPr>
                <a:t>Presenting live not your thing?</a:t>
              </a:r>
            </a:p>
            <a:p>
              <a:pPr algn="l">
                <a:lnSpc>
                  <a:spcPts val="4224"/>
                </a:lnSpc>
              </a:pPr>
              <a:r>
                <a:rPr lang="en-US" sz="2400" spc="9">
                  <a:solidFill>
                    <a:srgbClr val="2A2E30"/>
                  </a:solidFill>
                  <a:latin typeface="Barlow"/>
                  <a:ea typeface="Barlow"/>
                  <a:cs typeface="Barlow"/>
                  <a:sym typeface="Barlow"/>
                </a:rPr>
                <a:t>No worries! Record your Canva Presentation your audience can</a:t>
              </a:r>
            </a:p>
            <a:p>
              <a:pPr algn="l">
                <a:lnSpc>
                  <a:spcPts val="4224"/>
                </a:lnSpc>
              </a:pPr>
              <a:r>
                <a:rPr lang="en-US" sz="2400" spc="9">
                  <a:solidFill>
                    <a:srgbClr val="2A2E30"/>
                  </a:solidFill>
                  <a:latin typeface="Barlow"/>
                  <a:ea typeface="Barlow"/>
                  <a:cs typeface="Barlow"/>
                  <a:sym typeface="Barlow"/>
                </a:rPr>
                <a:t>watch at their own pace.</a:t>
              </a:r>
              <a:r>
                <a:rPr lang="en-US" sz="2400" spc="9">
                  <a:solidFill>
                    <a:srgbClr val="2A2E30"/>
                  </a:solidFill>
                  <a:latin typeface="Barlow"/>
                  <a:ea typeface="Barlow"/>
                  <a:cs typeface="Barlow"/>
                  <a:sym typeface="Barlow"/>
                </a:rPr>
                <a:t> </a:t>
              </a:r>
            </a:p>
            <a:p>
              <a:pPr algn="l">
                <a:lnSpc>
                  <a:spcPts val="4224"/>
                </a:lnSpc>
              </a:pPr>
            </a:p>
            <a:p>
              <a:pPr algn="l">
                <a:lnSpc>
                  <a:spcPts val="4224"/>
                </a:lnSpc>
              </a:pPr>
              <a:r>
                <a:rPr lang="en-US" sz="2400" spc="9">
                  <a:solidFill>
                    <a:srgbClr val="2A2E30"/>
                  </a:solidFill>
                  <a:latin typeface="Barlow"/>
                  <a:ea typeface="Barlow"/>
                  <a:cs typeface="Barlow"/>
                  <a:sym typeface="Barlow"/>
                </a:rPr>
                <a:t>Don't forget to delete or hide this page before presenting. </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102914" y="1028700"/>
          <a:ext cx="9156386" cy="8145971"/>
        </p:xfrm>
        <a:graphic>
          <a:graphicData uri="http://schemas.openxmlformats.org/drawingml/2006/table">
            <a:tbl>
              <a:tblPr/>
              <a:tblGrid>
                <a:gridCol w="9156386"/>
              </a:tblGrid>
              <a:tr h="904875">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Lack </a:t>
                      </a:r>
                      <a:r>
                        <a:rPr lang="en-US" b="true" sz="2800">
                          <a:solidFill>
                            <a:srgbClr val="2A2E30"/>
                          </a:solidFill>
                          <a:latin typeface="Barlow Semi-Bold"/>
                          <a:ea typeface="Barlow Semi-Bold"/>
                          <a:cs typeface="Barlow Semi-Bold"/>
                          <a:sym typeface="Barlow Semi-Bold"/>
                        </a:rPr>
                        <a:t>of Predictive Model</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818136">
                <a:tc>
                  <a:txBody>
                    <a:bodyPr anchor="t" rtlCol="false"/>
                    <a:lstStyle/>
                    <a:p>
                      <a:pPr algn="l">
                        <a:lnSpc>
                          <a:spcPts val="3150"/>
                        </a:lnSpc>
                        <a:defRPr/>
                      </a:pPr>
                      <a:r>
                        <a:rPr lang="en-US" sz="2100" spc="8">
                          <a:solidFill>
                            <a:srgbClr val="2A2E30"/>
                          </a:solidFill>
                          <a:latin typeface="Barlow"/>
                          <a:ea typeface="Barlow"/>
                          <a:cs typeface="Barlow"/>
                          <a:sym typeface="Barlow"/>
                        </a:rPr>
                        <a:t>The c</a:t>
                      </a:r>
                      <a:r>
                        <a:rPr lang="en-US" sz="2100" spc="8">
                          <a:solidFill>
                            <a:srgbClr val="2A2E30"/>
                          </a:solidFill>
                          <a:latin typeface="Barlow"/>
                          <a:ea typeface="Barlow"/>
                          <a:cs typeface="Barlow"/>
                          <a:sym typeface="Barlow"/>
                        </a:rPr>
                        <a:t>ompany currently lacks a predictive model to identify at-risk customers, hindering effective retention strategies.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49071">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Dat</a:t>
                      </a:r>
                      <a:r>
                        <a:rPr lang="en-US" b="true" sz="2800">
                          <a:solidFill>
                            <a:srgbClr val="2A2E30"/>
                          </a:solidFill>
                          <a:latin typeface="Barlow Semi-Bold"/>
                          <a:ea typeface="Barlow Semi-Bold"/>
                          <a:cs typeface="Barlow Semi-Bold"/>
                          <a:sym typeface="Barlow Semi-Bold"/>
                        </a:rPr>
                        <a:t>a Quality and Engagement Issues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785810">
                <a:tc>
                  <a:txBody>
                    <a:bodyPr anchor="t" rtlCol="false"/>
                    <a:lstStyle/>
                    <a:p>
                      <a:pPr algn="l">
                        <a:lnSpc>
                          <a:spcPts val="2940"/>
                        </a:lnSpc>
                        <a:defRPr/>
                      </a:pPr>
                      <a:r>
                        <a:rPr lang="en-US" sz="2100" spc="8">
                          <a:solidFill>
                            <a:srgbClr val="2A2E30"/>
                          </a:solidFill>
                          <a:latin typeface="Barlow"/>
                          <a:ea typeface="Barlow"/>
                          <a:cs typeface="Barlow"/>
                          <a:sym typeface="Barlow"/>
                        </a:rPr>
                        <a:t>There a</a:t>
                      </a:r>
                      <a:r>
                        <a:rPr lang="en-US" sz="2100" spc="8">
                          <a:solidFill>
                            <a:srgbClr val="2A2E30"/>
                          </a:solidFill>
                          <a:latin typeface="Barlow"/>
                          <a:ea typeface="Barlow"/>
                          <a:cs typeface="Barlow"/>
                          <a:sym typeface="Barlow"/>
                        </a:rPr>
                        <a:t>re significant gaps in data quality and stakeholder engagement that impact informed decision-making.</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04875">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Need f</a:t>
                      </a:r>
                      <a:r>
                        <a:rPr lang="en-US" b="true" sz="2800">
                          <a:solidFill>
                            <a:srgbClr val="2A2E30"/>
                          </a:solidFill>
                          <a:latin typeface="Barlow Semi-Bold"/>
                          <a:ea typeface="Barlow Semi-Bold"/>
                          <a:cs typeface="Barlow Semi-Bold"/>
                          <a:sym typeface="Barlow Semi-Bold"/>
                        </a:rPr>
                        <a:t>or Continuous Improvement</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783204">
                <a:tc>
                  <a:txBody>
                    <a:bodyPr anchor="t" rtlCol="false"/>
                    <a:lstStyle/>
                    <a:p>
                      <a:pPr algn="l">
                        <a:lnSpc>
                          <a:spcPts val="2940"/>
                        </a:lnSpc>
                        <a:defRPr/>
                      </a:pPr>
                      <a:r>
                        <a:rPr lang="en-US" sz="2100" spc="8">
                          <a:solidFill>
                            <a:srgbClr val="2A2E30"/>
                          </a:solidFill>
                          <a:latin typeface="Barlow"/>
                          <a:ea typeface="Barlow"/>
                          <a:cs typeface="Barlow"/>
                          <a:sym typeface="Barlow"/>
                        </a:rPr>
                        <a:t>1.Es</a:t>
                      </a:r>
                      <a:r>
                        <a:rPr lang="en-US" sz="2100" spc="8">
                          <a:solidFill>
                            <a:srgbClr val="2A2E30"/>
                          </a:solidFill>
                          <a:latin typeface="Barlow"/>
                          <a:ea typeface="Barlow"/>
                          <a:cs typeface="Barlow"/>
                          <a:sym typeface="Barlow"/>
                        </a:rPr>
                        <a:t>tablishing a process for continuous improvement is essential to adapt to changing customer behaviors and integrate predictive insights into operations.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9120144">
            <a:off x="-2463045" y="7237643"/>
            <a:ext cx="8476077" cy="8429844"/>
          </a:xfrm>
          <a:custGeom>
            <a:avLst/>
            <a:gdLst/>
            <a:ahLst/>
            <a:cxnLst/>
            <a:rect r="r" b="b" t="t" l="l"/>
            <a:pathLst>
              <a:path h="8429844" w="8476077">
                <a:moveTo>
                  <a:pt x="0" y="0"/>
                </a:moveTo>
                <a:lnTo>
                  <a:pt x="8476077" y="0"/>
                </a:lnTo>
                <a:lnTo>
                  <a:pt x="8476077" y="8429844"/>
                </a:lnTo>
                <a:lnTo>
                  <a:pt x="0" y="8429844"/>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028700"/>
            <a:ext cx="5838185" cy="2219009"/>
            <a:chOff x="0" y="0"/>
            <a:chExt cx="7784247" cy="2958679"/>
          </a:xfrm>
        </p:grpSpPr>
        <p:sp>
          <p:nvSpPr>
            <p:cNvPr name="TextBox 5" id="5"/>
            <p:cNvSpPr txBox="true"/>
            <p:nvPr/>
          </p:nvSpPr>
          <p:spPr>
            <a:xfrm rot="0">
              <a:off x="0" y="-19050"/>
              <a:ext cx="7784247" cy="2051050"/>
            </a:xfrm>
            <a:prstGeom prst="rect">
              <a:avLst/>
            </a:prstGeom>
          </p:spPr>
          <p:txBody>
            <a:bodyPr anchor="t" rtlCol="false" tIns="0" lIns="0" bIns="0" rIns="0">
              <a:spAutoFit/>
            </a:bodyPr>
            <a:lstStyle/>
            <a:p>
              <a:pPr algn="l">
                <a:lnSpc>
                  <a:spcPts val="6000"/>
                </a:lnSpc>
              </a:pPr>
              <a:r>
                <a:rPr lang="en-US" sz="5000" b="true">
                  <a:solidFill>
                    <a:srgbClr val="2A2E30"/>
                  </a:solidFill>
                  <a:latin typeface="Barlow Bold"/>
                  <a:ea typeface="Barlow Bold"/>
                  <a:cs typeface="Barlow Bold"/>
                  <a:sym typeface="Barlow Bold"/>
                </a:rPr>
                <a:t>Business Understanding</a:t>
              </a:r>
            </a:p>
          </p:txBody>
        </p:sp>
        <p:sp>
          <p:nvSpPr>
            <p:cNvPr name="TextBox 6" id="6"/>
            <p:cNvSpPr txBox="true"/>
            <p:nvPr/>
          </p:nvSpPr>
          <p:spPr>
            <a:xfrm rot="0">
              <a:off x="0" y="2377654"/>
              <a:ext cx="7784247" cy="581025"/>
            </a:xfrm>
            <a:prstGeom prst="rect">
              <a:avLst/>
            </a:prstGeom>
          </p:spPr>
          <p:txBody>
            <a:bodyPr anchor="t" rtlCol="false" tIns="0" lIns="0" bIns="0" rIns="0">
              <a:spAutoFit/>
            </a:bodyPr>
            <a:lstStyle/>
            <a:p>
              <a:pPr algn="l">
                <a:lnSpc>
                  <a:spcPts val="3749"/>
                </a:lnSpc>
              </a:pPr>
              <a:r>
                <a:rPr lang="en-US" b="true" sz="2499" spc="9">
                  <a:solidFill>
                    <a:srgbClr val="2A2E30"/>
                  </a:solidFill>
                  <a:latin typeface="Barlow Bold"/>
                  <a:ea typeface="Barlow Bold"/>
                  <a:cs typeface="Barlow Bold"/>
                  <a:sym typeface="Barlow Bold"/>
                </a:rPr>
                <a:t>Gap Analysis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102914" y="1028700"/>
          <a:ext cx="9156386" cy="8641271"/>
        </p:xfrm>
        <a:graphic>
          <a:graphicData uri="http://schemas.openxmlformats.org/drawingml/2006/table">
            <a:tbl>
              <a:tblPr/>
              <a:tblGrid>
                <a:gridCol w="9156386"/>
              </a:tblGrid>
              <a:tr h="904875">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Which cust</a:t>
                      </a:r>
                      <a:r>
                        <a:rPr lang="en-US" b="true" sz="2800">
                          <a:solidFill>
                            <a:srgbClr val="2A2E30"/>
                          </a:solidFill>
                          <a:latin typeface="Barlow Semi-Bold"/>
                          <a:ea typeface="Barlow Semi-Bold"/>
                          <a:cs typeface="Barlow Semi-Bold"/>
                          <a:sym typeface="Barlow Semi-Bold"/>
                        </a:rPr>
                        <a:t>omers are likely to churn?</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818136">
                <a:tc>
                  <a:txBody>
                    <a:bodyPr anchor="t" rtlCol="false"/>
                    <a:lstStyle/>
                    <a:p>
                      <a:pPr algn="l">
                        <a:lnSpc>
                          <a:spcPts val="3150"/>
                        </a:lnSpc>
                        <a:defRPr/>
                      </a:pPr>
                      <a:r>
                        <a:rPr lang="en-US" sz="2100" spc="8">
                          <a:solidFill>
                            <a:srgbClr val="2A2E30"/>
                          </a:solidFill>
                          <a:latin typeface="Barlow"/>
                          <a:ea typeface="Barlow"/>
                          <a:cs typeface="Barlow"/>
                          <a:sym typeface="Barlow"/>
                        </a:rPr>
                        <a:t>I</a:t>
                      </a:r>
                      <a:r>
                        <a:rPr lang="en-US" sz="2100" spc="8">
                          <a:solidFill>
                            <a:srgbClr val="2A2E30"/>
                          </a:solidFill>
                          <a:latin typeface="Barlow"/>
                          <a:ea typeface="Barlow"/>
                          <a:cs typeface="Barlow"/>
                          <a:sym typeface="Barlow"/>
                        </a:rPr>
                        <a:t>dentifying At-Risk Customers: The primary question is to determine which customers are likely to churn.</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49071">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What</a:t>
                      </a:r>
                      <a:r>
                        <a:rPr lang="en-US" b="true" sz="2800">
                          <a:solidFill>
                            <a:srgbClr val="2A2E30"/>
                          </a:solidFill>
                          <a:latin typeface="Barlow Semi-Bold"/>
                          <a:ea typeface="Barlow Semi-Bold"/>
                          <a:cs typeface="Barlow Semi-Bold"/>
                          <a:sym typeface="Barlow Semi-Bold"/>
                        </a:rPr>
                        <a:t> factors influence customer churn the most?</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785810">
                <a:tc>
                  <a:txBody>
                    <a:bodyPr anchor="t" rtlCol="false"/>
                    <a:lstStyle/>
                    <a:p>
                      <a:pPr algn="l">
                        <a:lnSpc>
                          <a:spcPts val="2940"/>
                        </a:lnSpc>
                        <a:defRPr/>
                      </a:pPr>
                      <a:r>
                        <a:rPr lang="en-US" sz="2100" spc="8">
                          <a:solidFill>
                            <a:srgbClr val="2A2E30"/>
                          </a:solidFill>
                          <a:latin typeface="Barlow"/>
                          <a:ea typeface="Barlow"/>
                          <a:cs typeface="Barlow"/>
                          <a:sym typeface="Barlow"/>
                        </a:rPr>
                        <a:t>Influe</a:t>
                      </a:r>
                      <a:r>
                        <a:rPr lang="en-US" sz="2100" spc="8">
                          <a:solidFill>
                            <a:srgbClr val="2A2E30"/>
                          </a:solidFill>
                          <a:latin typeface="Barlow"/>
                          <a:ea typeface="Barlow"/>
                          <a:cs typeface="Barlow"/>
                          <a:sym typeface="Barlow"/>
                        </a:rPr>
                        <a:t>ntial Factors: Understanding the key factors that influence customer churn is crucial for developing effective strategies.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400175">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H</a:t>
                      </a:r>
                      <a:r>
                        <a:rPr lang="en-US" b="true" sz="2800">
                          <a:solidFill>
                            <a:srgbClr val="2A2E30"/>
                          </a:solidFill>
                          <a:latin typeface="Barlow Semi-Bold"/>
                          <a:ea typeface="Barlow Semi-Bold"/>
                          <a:cs typeface="Barlow Semi-Bold"/>
                          <a:sym typeface="Barlow Semi-Bold"/>
                        </a:rPr>
                        <a:t>ow can the company reduce churn and improve customer retention?</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783204">
                <a:tc>
                  <a:txBody>
                    <a:bodyPr anchor="t" rtlCol="false"/>
                    <a:lstStyle/>
                    <a:p>
                      <a:pPr algn="l">
                        <a:lnSpc>
                          <a:spcPts val="2940"/>
                        </a:lnSpc>
                        <a:defRPr/>
                      </a:pPr>
                      <a:r>
                        <a:rPr lang="en-US" sz="2100" spc="8">
                          <a:solidFill>
                            <a:srgbClr val="2A2E30"/>
                          </a:solidFill>
                          <a:latin typeface="Barlow"/>
                          <a:ea typeface="Barlow"/>
                          <a:cs typeface="Barlow"/>
                          <a:sym typeface="Barlow"/>
                        </a:rPr>
                        <a:t>Strategies for Retention: Finding ways to reduce churn and improve customer retention is a central concern for the company.</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9120144">
            <a:off x="-2463045" y="7237643"/>
            <a:ext cx="8476077" cy="8429844"/>
          </a:xfrm>
          <a:custGeom>
            <a:avLst/>
            <a:gdLst/>
            <a:ahLst/>
            <a:cxnLst/>
            <a:rect r="r" b="b" t="t" l="l"/>
            <a:pathLst>
              <a:path h="8429844" w="8476077">
                <a:moveTo>
                  <a:pt x="0" y="0"/>
                </a:moveTo>
                <a:lnTo>
                  <a:pt x="8476077" y="0"/>
                </a:lnTo>
                <a:lnTo>
                  <a:pt x="8476077" y="8429844"/>
                </a:lnTo>
                <a:lnTo>
                  <a:pt x="0" y="8429844"/>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028700"/>
            <a:ext cx="5838185" cy="2219009"/>
            <a:chOff x="0" y="0"/>
            <a:chExt cx="7784247" cy="2958679"/>
          </a:xfrm>
        </p:grpSpPr>
        <p:sp>
          <p:nvSpPr>
            <p:cNvPr name="TextBox 5" id="5"/>
            <p:cNvSpPr txBox="true"/>
            <p:nvPr/>
          </p:nvSpPr>
          <p:spPr>
            <a:xfrm rot="0">
              <a:off x="0" y="-19050"/>
              <a:ext cx="7784247" cy="2051050"/>
            </a:xfrm>
            <a:prstGeom prst="rect">
              <a:avLst/>
            </a:prstGeom>
          </p:spPr>
          <p:txBody>
            <a:bodyPr anchor="t" rtlCol="false" tIns="0" lIns="0" bIns="0" rIns="0">
              <a:spAutoFit/>
            </a:bodyPr>
            <a:lstStyle/>
            <a:p>
              <a:pPr algn="l">
                <a:lnSpc>
                  <a:spcPts val="6000"/>
                </a:lnSpc>
              </a:pPr>
              <a:r>
                <a:rPr lang="en-US" sz="5000" b="true">
                  <a:solidFill>
                    <a:srgbClr val="2A2E30"/>
                  </a:solidFill>
                  <a:latin typeface="Barlow Bold"/>
                  <a:ea typeface="Barlow Bold"/>
                  <a:cs typeface="Barlow Bold"/>
                  <a:sym typeface="Barlow Bold"/>
                </a:rPr>
                <a:t>Business Understanding</a:t>
              </a:r>
            </a:p>
          </p:txBody>
        </p:sp>
        <p:sp>
          <p:nvSpPr>
            <p:cNvPr name="TextBox 6" id="6"/>
            <p:cNvSpPr txBox="true"/>
            <p:nvPr/>
          </p:nvSpPr>
          <p:spPr>
            <a:xfrm rot="0">
              <a:off x="0" y="2377654"/>
              <a:ext cx="7784247" cy="581025"/>
            </a:xfrm>
            <a:prstGeom prst="rect">
              <a:avLst/>
            </a:prstGeom>
          </p:spPr>
          <p:txBody>
            <a:bodyPr anchor="t" rtlCol="false" tIns="0" lIns="0" bIns="0" rIns="0">
              <a:spAutoFit/>
            </a:bodyPr>
            <a:lstStyle/>
            <a:p>
              <a:pPr algn="l">
                <a:lnSpc>
                  <a:spcPts val="3749"/>
                </a:lnSpc>
              </a:pPr>
              <a:r>
                <a:rPr lang="en-US" b="true" sz="2499" spc="9">
                  <a:solidFill>
                    <a:srgbClr val="2A2E30"/>
                  </a:solidFill>
                  <a:latin typeface="Barlow Bold"/>
                  <a:ea typeface="Barlow Bold"/>
                  <a:cs typeface="Barlow Bold"/>
                  <a:sym typeface="Barlow Bold"/>
                </a:rPr>
                <a:t>Problem Statement</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102914" y="1028700"/>
          <a:ext cx="9156386" cy="8145971"/>
        </p:xfrm>
        <a:graphic>
          <a:graphicData uri="http://schemas.openxmlformats.org/drawingml/2006/table">
            <a:tbl>
              <a:tblPr/>
              <a:tblGrid>
                <a:gridCol w="9156386"/>
              </a:tblGrid>
              <a:tr h="904875">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D</a:t>
                      </a:r>
                      <a:r>
                        <a:rPr lang="en-US" b="true" sz="2800">
                          <a:solidFill>
                            <a:srgbClr val="2A2E30"/>
                          </a:solidFill>
                          <a:latin typeface="Barlow Semi-Bold"/>
                          <a:ea typeface="Barlow Semi-Bold"/>
                          <a:cs typeface="Barlow Semi-Bold"/>
                          <a:sym typeface="Barlow Semi-Bold"/>
                        </a:rPr>
                        <a:t>evelop Predictive Model</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818136">
                <a:tc>
                  <a:txBody>
                    <a:bodyPr anchor="t" rtlCol="false"/>
                    <a:lstStyle/>
                    <a:p>
                      <a:pPr algn="l">
                        <a:lnSpc>
                          <a:spcPts val="3150"/>
                        </a:lnSpc>
                        <a:defRPr/>
                      </a:pPr>
                      <a:r>
                        <a:rPr lang="en-US" sz="2100" spc="8">
                          <a:solidFill>
                            <a:srgbClr val="2A2E30"/>
                          </a:solidFill>
                          <a:latin typeface="Barlow"/>
                          <a:ea typeface="Barlow"/>
                          <a:cs typeface="Barlow"/>
                          <a:sym typeface="Barlow"/>
                        </a:rPr>
                        <a:t>Create a mo</a:t>
                      </a:r>
                      <a:r>
                        <a:rPr lang="en-US" sz="2100" spc="8">
                          <a:solidFill>
                            <a:srgbClr val="2A2E30"/>
                          </a:solidFill>
                          <a:latin typeface="Barlow"/>
                          <a:ea typeface="Barlow"/>
                          <a:cs typeface="Barlow"/>
                          <a:sym typeface="Barlow"/>
                        </a:rPr>
                        <a:t>del to classify customers as likely to churn or not, using historical data and machine learning techniques.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49071">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Iden</a:t>
                      </a:r>
                      <a:r>
                        <a:rPr lang="en-US" b="true" sz="2800">
                          <a:solidFill>
                            <a:srgbClr val="2A2E30"/>
                          </a:solidFill>
                          <a:latin typeface="Barlow Semi-Bold"/>
                          <a:ea typeface="Barlow Semi-Bold"/>
                          <a:cs typeface="Barlow Semi-Bold"/>
                          <a:sym typeface="Barlow Semi-Bold"/>
                        </a:rPr>
                        <a:t>tify Key Features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785810">
                <a:tc>
                  <a:txBody>
                    <a:bodyPr anchor="t" rtlCol="false"/>
                    <a:lstStyle/>
                    <a:p>
                      <a:pPr algn="l">
                        <a:lnSpc>
                          <a:spcPts val="2940"/>
                        </a:lnSpc>
                        <a:defRPr/>
                      </a:pPr>
                      <a:r>
                        <a:rPr lang="en-US" sz="2100" spc="8">
                          <a:solidFill>
                            <a:srgbClr val="2A2E30"/>
                          </a:solidFill>
                          <a:latin typeface="Barlow"/>
                          <a:ea typeface="Barlow"/>
                          <a:cs typeface="Barlow"/>
                          <a:sym typeface="Barlow"/>
                        </a:rPr>
                        <a:t>Analyze wh</a:t>
                      </a:r>
                      <a:r>
                        <a:rPr lang="en-US" sz="2100" spc="8">
                          <a:solidFill>
                            <a:srgbClr val="2A2E30"/>
                          </a:solidFill>
                          <a:latin typeface="Barlow"/>
                          <a:ea typeface="Barlow"/>
                          <a:cs typeface="Barlow"/>
                          <a:sym typeface="Barlow"/>
                        </a:rPr>
                        <a:t>ich factors most significantly impact customer churn to inform retention strategies.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04875">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A</a:t>
                      </a:r>
                      <a:r>
                        <a:rPr lang="en-US" b="true" sz="2800">
                          <a:solidFill>
                            <a:srgbClr val="2A2E30"/>
                          </a:solidFill>
                          <a:latin typeface="Barlow Semi-Bold"/>
                          <a:ea typeface="Barlow Semi-Bold"/>
                          <a:cs typeface="Barlow Semi-Bold"/>
                          <a:sym typeface="Barlow Semi-Bold"/>
                        </a:rPr>
                        <a:t>ctionable Insights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783204">
                <a:tc>
                  <a:txBody>
                    <a:bodyPr anchor="t" rtlCol="false"/>
                    <a:lstStyle/>
                    <a:p>
                      <a:pPr algn="l">
                        <a:lnSpc>
                          <a:spcPts val="2940"/>
                        </a:lnSpc>
                        <a:defRPr/>
                      </a:pPr>
                      <a:r>
                        <a:rPr lang="en-US" sz="2100" spc="8">
                          <a:solidFill>
                            <a:srgbClr val="2A2E30"/>
                          </a:solidFill>
                          <a:latin typeface="Barlow"/>
                          <a:ea typeface="Barlow"/>
                          <a:cs typeface="Barlow"/>
                          <a:sym typeface="Barlow"/>
                        </a:rPr>
                        <a:t>Provide insights that enable the company to implement targeted strategies to reduce churn, such as personalized plans and improved customer support.</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9120144">
            <a:off x="-2463045" y="7237643"/>
            <a:ext cx="8476077" cy="8429844"/>
          </a:xfrm>
          <a:custGeom>
            <a:avLst/>
            <a:gdLst/>
            <a:ahLst/>
            <a:cxnLst/>
            <a:rect r="r" b="b" t="t" l="l"/>
            <a:pathLst>
              <a:path h="8429844" w="8476077">
                <a:moveTo>
                  <a:pt x="0" y="0"/>
                </a:moveTo>
                <a:lnTo>
                  <a:pt x="8476077" y="0"/>
                </a:lnTo>
                <a:lnTo>
                  <a:pt x="8476077" y="8429844"/>
                </a:lnTo>
                <a:lnTo>
                  <a:pt x="0" y="8429844"/>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028700"/>
            <a:ext cx="5838185" cy="2219009"/>
            <a:chOff x="0" y="0"/>
            <a:chExt cx="7784247" cy="2958679"/>
          </a:xfrm>
        </p:grpSpPr>
        <p:sp>
          <p:nvSpPr>
            <p:cNvPr name="TextBox 5" id="5"/>
            <p:cNvSpPr txBox="true"/>
            <p:nvPr/>
          </p:nvSpPr>
          <p:spPr>
            <a:xfrm rot="0">
              <a:off x="0" y="-19050"/>
              <a:ext cx="7784247" cy="2051050"/>
            </a:xfrm>
            <a:prstGeom prst="rect">
              <a:avLst/>
            </a:prstGeom>
          </p:spPr>
          <p:txBody>
            <a:bodyPr anchor="t" rtlCol="false" tIns="0" lIns="0" bIns="0" rIns="0">
              <a:spAutoFit/>
            </a:bodyPr>
            <a:lstStyle/>
            <a:p>
              <a:pPr algn="l">
                <a:lnSpc>
                  <a:spcPts val="6000"/>
                </a:lnSpc>
              </a:pPr>
              <a:r>
                <a:rPr lang="en-US" sz="5000" b="true">
                  <a:solidFill>
                    <a:srgbClr val="2A2E30"/>
                  </a:solidFill>
                  <a:latin typeface="Barlow Bold"/>
                  <a:ea typeface="Barlow Bold"/>
                  <a:cs typeface="Barlow Bold"/>
                  <a:sym typeface="Barlow Bold"/>
                </a:rPr>
                <a:t>Business Understanding</a:t>
              </a:r>
            </a:p>
          </p:txBody>
        </p:sp>
        <p:sp>
          <p:nvSpPr>
            <p:cNvPr name="TextBox 6" id="6"/>
            <p:cNvSpPr txBox="true"/>
            <p:nvPr/>
          </p:nvSpPr>
          <p:spPr>
            <a:xfrm rot="0">
              <a:off x="0" y="2377654"/>
              <a:ext cx="7784247" cy="581025"/>
            </a:xfrm>
            <a:prstGeom prst="rect">
              <a:avLst/>
            </a:prstGeom>
          </p:spPr>
          <p:txBody>
            <a:bodyPr anchor="t" rtlCol="false" tIns="0" lIns="0" bIns="0" rIns="0">
              <a:spAutoFit/>
            </a:bodyPr>
            <a:lstStyle/>
            <a:p>
              <a:pPr algn="l">
                <a:lnSpc>
                  <a:spcPts val="3749"/>
                </a:lnSpc>
              </a:pPr>
              <a:r>
                <a:rPr lang="en-US" b="true" sz="2499" spc="9">
                  <a:solidFill>
                    <a:srgbClr val="2A2E30"/>
                  </a:solidFill>
                  <a:latin typeface="Barlow Bold"/>
                  <a:ea typeface="Barlow Bold"/>
                  <a:cs typeface="Barlow Bold"/>
                  <a:sym typeface="Barlow Bold"/>
                </a:rPr>
                <a:t>Goals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102914" y="1028700"/>
          <a:ext cx="9156386" cy="8145971"/>
        </p:xfrm>
        <a:graphic>
          <a:graphicData uri="http://schemas.openxmlformats.org/drawingml/2006/table">
            <a:tbl>
              <a:tblPr/>
              <a:tblGrid>
                <a:gridCol w="9156386"/>
              </a:tblGrid>
              <a:tr h="904875">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Rule Based</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818136">
                <a:tc>
                  <a:txBody>
                    <a:bodyPr anchor="t" rtlCol="false"/>
                    <a:lstStyle/>
                    <a:p>
                      <a:pPr algn="l">
                        <a:lnSpc>
                          <a:spcPts val="3150"/>
                        </a:lnSpc>
                        <a:defRPr/>
                      </a:pPr>
                      <a:r>
                        <a:rPr lang="en-US" sz="2100" spc="8">
                          <a:solidFill>
                            <a:srgbClr val="2A2E30"/>
                          </a:solidFill>
                          <a:latin typeface="Barlow"/>
                          <a:ea typeface="Barlow"/>
                          <a:cs typeface="Barlow"/>
                          <a:sym typeface="Barlow"/>
                        </a:rPr>
                        <a:t>Widely used by companies.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49071">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Machine Learning Based</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785810">
                <a:tc>
                  <a:txBody>
                    <a:bodyPr anchor="t" rtlCol="false"/>
                    <a:lstStyle/>
                    <a:p>
                      <a:pPr algn="l">
                        <a:lnSpc>
                          <a:spcPts val="2940"/>
                        </a:lnSpc>
                        <a:defRPr/>
                      </a:pPr>
                      <a:r>
                        <a:rPr lang="en-US" sz="2100" spc="8">
                          <a:solidFill>
                            <a:srgbClr val="2A2E30"/>
                          </a:solidFill>
                          <a:latin typeface="Barlow"/>
                          <a:ea typeface="Barlow"/>
                          <a:cs typeface="Barlow"/>
                          <a:sym typeface="Barlow"/>
                        </a:rPr>
                        <a:t>To overcome rule-based limitations: uncovering hidden patterns in customer behavior.</a:t>
                      </a:r>
                      <a:endParaRPr lang="en-US" sz="1100"/>
                    </a:p>
                    <a:p>
                      <a:pPr algn="l">
                        <a:lnSpc>
                          <a:spcPts val="2940"/>
                        </a:lnSpc>
                      </a:pPr>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04875">
                <a:tc>
                  <a:txBody>
                    <a:bodyPr anchor="t" rtlCol="false"/>
                    <a:lstStyle/>
                    <a:p>
                      <a:pPr algn="l">
                        <a:lnSpc>
                          <a:spcPts val="3920"/>
                        </a:lnSpc>
                        <a:defRPr/>
                      </a:pP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783204">
                <a:tc>
                  <a:txBody>
                    <a:bodyPr anchor="t" rtlCol="false"/>
                    <a:lstStyle/>
                    <a:p>
                      <a:pPr algn="l">
                        <a:lnSpc>
                          <a:spcPts val="2940"/>
                        </a:lnSpc>
                        <a:defRPr/>
                      </a:pP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9120144">
            <a:off x="-2463045" y="7237643"/>
            <a:ext cx="8476077" cy="8429844"/>
          </a:xfrm>
          <a:custGeom>
            <a:avLst/>
            <a:gdLst/>
            <a:ahLst/>
            <a:cxnLst/>
            <a:rect r="r" b="b" t="t" l="l"/>
            <a:pathLst>
              <a:path h="8429844" w="8476077">
                <a:moveTo>
                  <a:pt x="0" y="0"/>
                </a:moveTo>
                <a:lnTo>
                  <a:pt x="8476077" y="0"/>
                </a:lnTo>
                <a:lnTo>
                  <a:pt x="8476077" y="8429844"/>
                </a:lnTo>
                <a:lnTo>
                  <a:pt x="0" y="8429844"/>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028700"/>
            <a:ext cx="5838185" cy="2219009"/>
            <a:chOff x="0" y="0"/>
            <a:chExt cx="7784247" cy="2958679"/>
          </a:xfrm>
        </p:grpSpPr>
        <p:sp>
          <p:nvSpPr>
            <p:cNvPr name="TextBox 5" id="5"/>
            <p:cNvSpPr txBox="true"/>
            <p:nvPr/>
          </p:nvSpPr>
          <p:spPr>
            <a:xfrm rot="0">
              <a:off x="0" y="-19050"/>
              <a:ext cx="7784247" cy="2051050"/>
            </a:xfrm>
            <a:prstGeom prst="rect">
              <a:avLst/>
            </a:prstGeom>
          </p:spPr>
          <p:txBody>
            <a:bodyPr anchor="t" rtlCol="false" tIns="0" lIns="0" bIns="0" rIns="0">
              <a:spAutoFit/>
            </a:bodyPr>
            <a:lstStyle/>
            <a:p>
              <a:pPr algn="l">
                <a:lnSpc>
                  <a:spcPts val="6000"/>
                </a:lnSpc>
              </a:pPr>
              <a:r>
                <a:rPr lang="en-US" sz="5000" b="true">
                  <a:solidFill>
                    <a:srgbClr val="2A2E30"/>
                  </a:solidFill>
                  <a:latin typeface="Barlow Bold"/>
                  <a:ea typeface="Barlow Bold"/>
                  <a:cs typeface="Barlow Bold"/>
                  <a:sym typeface="Barlow Bold"/>
                </a:rPr>
                <a:t>Business Understanding</a:t>
              </a:r>
            </a:p>
          </p:txBody>
        </p:sp>
        <p:sp>
          <p:nvSpPr>
            <p:cNvPr name="TextBox 6" id="6"/>
            <p:cNvSpPr txBox="true"/>
            <p:nvPr/>
          </p:nvSpPr>
          <p:spPr>
            <a:xfrm rot="0">
              <a:off x="0" y="2377654"/>
              <a:ext cx="7784247" cy="581025"/>
            </a:xfrm>
            <a:prstGeom prst="rect">
              <a:avLst/>
            </a:prstGeom>
          </p:spPr>
          <p:txBody>
            <a:bodyPr anchor="t" rtlCol="false" tIns="0" lIns="0" bIns="0" rIns="0">
              <a:spAutoFit/>
            </a:bodyPr>
            <a:lstStyle/>
            <a:p>
              <a:pPr algn="l">
                <a:lnSpc>
                  <a:spcPts val="3749"/>
                </a:lnSpc>
              </a:pPr>
              <a:r>
                <a:rPr lang="en-US" b="true" sz="2499" spc="9">
                  <a:solidFill>
                    <a:srgbClr val="2A2E30"/>
                  </a:solidFill>
                  <a:latin typeface="Barlow Bold"/>
                  <a:ea typeface="Barlow Bold"/>
                  <a:cs typeface="Barlow Bold"/>
                  <a:sym typeface="Barlow Bold"/>
                </a:rPr>
                <a:t>Approaches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102914" y="1028700"/>
          <a:ext cx="9156386" cy="8145971"/>
        </p:xfrm>
        <a:graphic>
          <a:graphicData uri="http://schemas.openxmlformats.org/drawingml/2006/table">
            <a:tbl>
              <a:tblPr/>
              <a:tblGrid>
                <a:gridCol w="9156386"/>
              </a:tblGrid>
              <a:tr h="904875">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Cust</a:t>
                      </a:r>
                      <a:r>
                        <a:rPr lang="en-US" b="true" sz="2800">
                          <a:solidFill>
                            <a:srgbClr val="2A2E30"/>
                          </a:solidFill>
                          <a:latin typeface="Barlow Semi-Bold"/>
                          <a:ea typeface="Barlow Semi-Bold"/>
                          <a:cs typeface="Barlow Semi-Bold"/>
                          <a:sym typeface="Barlow Semi-Bold"/>
                        </a:rPr>
                        <a:t>omer Acquisition Cost (CAC)</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818136">
                <a:tc>
                  <a:txBody>
                    <a:bodyPr anchor="t" rtlCol="false"/>
                    <a:lstStyle/>
                    <a:p>
                      <a:pPr algn="l">
                        <a:lnSpc>
                          <a:spcPts val="3150"/>
                        </a:lnSpc>
                        <a:defRPr/>
                      </a:pPr>
                      <a:r>
                        <a:rPr lang="en-US" sz="2100" spc="8">
                          <a:solidFill>
                            <a:srgbClr val="2A2E30"/>
                          </a:solidFill>
                          <a:latin typeface="Barlow"/>
                          <a:ea typeface="Barlow"/>
                          <a:cs typeface="Barlow"/>
                          <a:sym typeface="Barlow"/>
                        </a:rPr>
                        <a:t>CAC measures the tota</a:t>
                      </a:r>
                      <a:r>
                        <a:rPr lang="en-US" sz="2100" spc="8">
                          <a:solidFill>
                            <a:srgbClr val="2A2E30"/>
                          </a:solidFill>
                          <a:latin typeface="Barlow"/>
                          <a:ea typeface="Barlow"/>
                          <a:cs typeface="Barlow"/>
                          <a:sym typeface="Barlow"/>
                        </a:rPr>
                        <a:t>l cost of acquiring a new customer, essential for evaluating marketing efficiency and profitability.</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49071">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Cus</a:t>
                      </a:r>
                      <a:r>
                        <a:rPr lang="en-US" b="true" sz="2800">
                          <a:solidFill>
                            <a:srgbClr val="2A2E30"/>
                          </a:solidFill>
                          <a:latin typeface="Barlow Semi-Bold"/>
                          <a:ea typeface="Barlow Semi-Bold"/>
                          <a:cs typeface="Barlow Semi-Bold"/>
                          <a:sym typeface="Barlow Semi-Bold"/>
                        </a:rPr>
                        <a:t>tomer Retention Cost (CRC)</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785810">
                <a:tc>
                  <a:txBody>
                    <a:bodyPr anchor="t" rtlCol="false"/>
                    <a:lstStyle/>
                    <a:p>
                      <a:pPr algn="l">
                        <a:lnSpc>
                          <a:spcPts val="2940"/>
                        </a:lnSpc>
                        <a:defRPr/>
                      </a:pPr>
                      <a:r>
                        <a:rPr lang="en-US" sz="2100" spc="8">
                          <a:solidFill>
                            <a:srgbClr val="2A2E30"/>
                          </a:solidFill>
                          <a:latin typeface="Barlow"/>
                          <a:ea typeface="Barlow"/>
                          <a:cs typeface="Barlow"/>
                          <a:sym typeface="Barlow"/>
                        </a:rPr>
                        <a:t>CRC refle</a:t>
                      </a:r>
                      <a:r>
                        <a:rPr lang="en-US" sz="2100" spc="8">
                          <a:solidFill>
                            <a:srgbClr val="2A2E30"/>
                          </a:solidFill>
                          <a:latin typeface="Barlow"/>
                          <a:ea typeface="Barlow"/>
                          <a:cs typeface="Barlow"/>
                          <a:sym typeface="Barlow"/>
                        </a:rPr>
                        <a:t>cts the costs associated with retaining customers, including salaries and loyalty programs.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04875">
                <a:tc>
                  <a:txBody>
                    <a:bodyPr anchor="t" rtlCol="false"/>
                    <a:lstStyle/>
                    <a:p>
                      <a:pPr algn="l">
                        <a:lnSpc>
                          <a:spcPts val="3920"/>
                        </a:lnSpc>
                        <a:defRPr/>
                      </a:pPr>
                      <a:r>
                        <a:rPr lang="en-US" sz="2800" b="true">
                          <a:solidFill>
                            <a:srgbClr val="2A2E30"/>
                          </a:solidFill>
                          <a:latin typeface="Barlow Semi-Bold"/>
                          <a:ea typeface="Barlow Semi-Bold"/>
                          <a:cs typeface="Barlow Semi-Bold"/>
                          <a:sym typeface="Barlow Semi-Bold"/>
                        </a:rPr>
                        <a:t>Re</a:t>
                      </a:r>
                      <a:r>
                        <a:rPr lang="en-US" b="true" sz="2800">
                          <a:solidFill>
                            <a:srgbClr val="2A2E30"/>
                          </a:solidFill>
                          <a:latin typeface="Barlow Semi-Bold"/>
                          <a:ea typeface="Barlow Semi-Bold"/>
                          <a:cs typeface="Barlow Semi-Bold"/>
                          <a:sym typeface="Barlow Semi-Bold"/>
                        </a:rPr>
                        <a:t>call as Evaluation Metric</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783204">
                <a:tc>
                  <a:txBody>
                    <a:bodyPr anchor="t" rtlCol="false"/>
                    <a:lstStyle/>
                    <a:p>
                      <a:pPr algn="l">
                        <a:lnSpc>
                          <a:spcPts val="2940"/>
                        </a:lnSpc>
                        <a:defRPr/>
                      </a:pPr>
                      <a:r>
                        <a:rPr lang="en-US" sz="2100" spc="8">
                          <a:solidFill>
                            <a:srgbClr val="2A2E30"/>
                          </a:solidFill>
                          <a:latin typeface="Barlow"/>
                          <a:ea typeface="Barlow"/>
                          <a:cs typeface="Barlow"/>
                          <a:sym typeface="Barlow"/>
                        </a:rPr>
                        <a:t>Recall is critical for assessing the effectiveness of churn prediction models, focusing on capturing at-risk customers for targeted retention efforts.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9120144">
            <a:off x="-2463045" y="7237643"/>
            <a:ext cx="8476077" cy="8429844"/>
          </a:xfrm>
          <a:custGeom>
            <a:avLst/>
            <a:gdLst/>
            <a:ahLst/>
            <a:cxnLst/>
            <a:rect r="r" b="b" t="t" l="l"/>
            <a:pathLst>
              <a:path h="8429844" w="8476077">
                <a:moveTo>
                  <a:pt x="0" y="0"/>
                </a:moveTo>
                <a:lnTo>
                  <a:pt x="8476077" y="0"/>
                </a:lnTo>
                <a:lnTo>
                  <a:pt x="8476077" y="8429844"/>
                </a:lnTo>
                <a:lnTo>
                  <a:pt x="0" y="8429844"/>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028700"/>
            <a:ext cx="5838185" cy="2219009"/>
            <a:chOff x="0" y="0"/>
            <a:chExt cx="7784247" cy="2958679"/>
          </a:xfrm>
        </p:grpSpPr>
        <p:sp>
          <p:nvSpPr>
            <p:cNvPr name="TextBox 5" id="5"/>
            <p:cNvSpPr txBox="true"/>
            <p:nvPr/>
          </p:nvSpPr>
          <p:spPr>
            <a:xfrm rot="0">
              <a:off x="0" y="-19050"/>
              <a:ext cx="7784247" cy="2051050"/>
            </a:xfrm>
            <a:prstGeom prst="rect">
              <a:avLst/>
            </a:prstGeom>
          </p:spPr>
          <p:txBody>
            <a:bodyPr anchor="t" rtlCol="false" tIns="0" lIns="0" bIns="0" rIns="0">
              <a:spAutoFit/>
            </a:bodyPr>
            <a:lstStyle/>
            <a:p>
              <a:pPr algn="l">
                <a:lnSpc>
                  <a:spcPts val="6000"/>
                </a:lnSpc>
              </a:pPr>
              <a:r>
                <a:rPr lang="en-US" sz="5000" b="true">
                  <a:solidFill>
                    <a:srgbClr val="2A2E30"/>
                  </a:solidFill>
                  <a:latin typeface="Barlow Bold"/>
                  <a:ea typeface="Barlow Bold"/>
                  <a:cs typeface="Barlow Bold"/>
                  <a:sym typeface="Barlow Bold"/>
                </a:rPr>
                <a:t>Business Understanding</a:t>
              </a:r>
            </a:p>
          </p:txBody>
        </p:sp>
        <p:sp>
          <p:nvSpPr>
            <p:cNvPr name="TextBox 6" id="6"/>
            <p:cNvSpPr txBox="true"/>
            <p:nvPr/>
          </p:nvSpPr>
          <p:spPr>
            <a:xfrm rot="0">
              <a:off x="0" y="2377654"/>
              <a:ext cx="7784247" cy="581025"/>
            </a:xfrm>
            <a:prstGeom prst="rect">
              <a:avLst/>
            </a:prstGeom>
          </p:spPr>
          <p:txBody>
            <a:bodyPr anchor="t" rtlCol="false" tIns="0" lIns="0" bIns="0" rIns="0">
              <a:spAutoFit/>
            </a:bodyPr>
            <a:lstStyle/>
            <a:p>
              <a:pPr algn="l">
                <a:lnSpc>
                  <a:spcPts val="3749"/>
                </a:lnSpc>
              </a:pPr>
              <a:r>
                <a:rPr lang="en-US" b="true" sz="2499" spc="9">
                  <a:solidFill>
                    <a:srgbClr val="2A2E30"/>
                  </a:solidFill>
                  <a:latin typeface="Barlow Bold"/>
                  <a:ea typeface="Barlow Bold"/>
                  <a:cs typeface="Barlow Bold"/>
                  <a:sym typeface="Barlow Bold"/>
                </a:rPr>
                <a:t>Metric Evaluation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DAGn4lZ-8gg</dc:identifier>
  <dcterms:modified xsi:type="dcterms:W3CDTF">2011-08-01T06:04:30Z</dcterms:modified>
  <cp:revision>1</cp:revision>
  <dc:title>hd-telco-churn</dc:title>
</cp:coreProperties>
</file>